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44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24129C40-CA97-4F15-8A5D-B17B115BA384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1173163"/>
            <a:ext cx="4225925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35450B2D-489B-4009-92B6-B9EC5CFAB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170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A4DB-2BC6-425A-B8F2-EECB0D14095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D9DCF-80AC-49E3-AFF5-97BD7A100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160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A4DB-2BC6-425A-B8F2-EECB0D14095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D9DCF-80AC-49E3-AFF5-97BD7A100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690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A4DB-2BC6-425A-B8F2-EECB0D14095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D9DCF-80AC-49E3-AFF5-97BD7A100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677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A4DB-2BC6-425A-B8F2-EECB0D14095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D9DCF-80AC-49E3-AFF5-97BD7A100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670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A4DB-2BC6-425A-B8F2-EECB0D14095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D9DCF-80AC-49E3-AFF5-97BD7A100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232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A4DB-2BC6-425A-B8F2-EECB0D14095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D9DCF-80AC-49E3-AFF5-97BD7A100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285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A4DB-2BC6-425A-B8F2-EECB0D14095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D9DCF-80AC-49E3-AFF5-97BD7A100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871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A4DB-2BC6-425A-B8F2-EECB0D14095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D9DCF-80AC-49E3-AFF5-97BD7A100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265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A4DB-2BC6-425A-B8F2-EECB0D14095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D9DCF-80AC-49E3-AFF5-97BD7A100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741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A4DB-2BC6-425A-B8F2-EECB0D14095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D9DCF-80AC-49E3-AFF5-97BD7A100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603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A4DB-2BC6-425A-B8F2-EECB0D14095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D9DCF-80AC-49E3-AFF5-97BD7A100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65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6A4DB-2BC6-425A-B8F2-EECB0D14095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D9DCF-80AC-49E3-AFF5-97BD7A100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822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4490E95-45EF-4690-8677-602E3BF5AA71}"/>
              </a:ext>
            </a:extLst>
          </p:cNvPr>
          <p:cNvSpPr txBox="1"/>
          <p:nvPr/>
        </p:nvSpPr>
        <p:spPr>
          <a:xfrm>
            <a:off x="2359532" y="360453"/>
            <a:ext cx="42877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Berlin Sans FB" panose="020E0602020502020306" pitchFamily="34" charset="0"/>
              </a:rPr>
              <a:t>All The King’s Men Group Text-Based Peer Evaluation Rubric</a:t>
            </a:r>
          </a:p>
          <a:p>
            <a:pPr algn="ctr"/>
            <a:r>
              <a:rPr lang="en-US" b="1" dirty="0">
                <a:latin typeface="Berlin Sans FB" panose="020E0602020502020306" pitchFamily="34" charset="0"/>
              </a:rPr>
              <a:t>English III Honors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5C4D0AA-53A4-4C83-AE13-C3339E81C3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4252866"/>
              </p:ext>
            </p:extLst>
          </p:nvPr>
        </p:nvGraphicFramePr>
        <p:xfrm>
          <a:off x="620202" y="1473195"/>
          <a:ext cx="7060759" cy="4897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5190">
                  <a:extLst>
                    <a:ext uri="{9D8B030D-6E8A-4147-A177-3AD203B41FA5}">
                      <a16:colId xmlns:a16="http://schemas.microsoft.com/office/drawing/2014/main" val="62164872"/>
                    </a:ext>
                  </a:extLst>
                </a:gridCol>
                <a:gridCol w="2610178">
                  <a:extLst>
                    <a:ext uri="{9D8B030D-6E8A-4147-A177-3AD203B41FA5}">
                      <a16:colId xmlns:a16="http://schemas.microsoft.com/office/drawing/2014/main" val="3885334055"/>
                    </a:ext>
                  </a:extLst>
                </a:gridCol>
                <a:gridCol w="1947848">
                  <a:extLst>
                    <a:ext uri="{9D8B030D-6E8A-4147-A177-3AD203B41FA5}">
                      <a16:colId xmlns:a16="http://schemas.microsoft.com/office/drawing/2014/main" val="1472155093"/>
                    </a:ext>
                  </a:extLst>
                </a:gridCol>
                <a:gridCol w="737543">
                  <a:extLst>
                    <a:ext uri="{9D8B030D-6E8A-4147-A177-3AD203B41FA5}">
                      <a16:colId xmlns:a16="http://schemas.microsoft.com/office/drawing/2014/main" val="4001783429"/>
                    </a:ext>
                  </a:extLst>
                </a:gridCol>
              </a:tblGrid>
              <a:tr h="480060">
                <a:tc>
                  <a:txBody>
                    <a:bodyPr/>
                    <a:lstStyle/>
                    <a:p>
                      <a:r>
                        <a:rPr lang="en-US" sz="1400" dirty="0"/>
                        <a:t>Category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Rubric criteria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Comments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Score</a:t>
                      </a:r>
                    </a:p>
                    <a:p>
                      <a:r>
                        <a:rPr lang="en-US" sz="1400" dirty="0"/>
                        <a:t>(1-10)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097014743"/>
                  </a:ext>
                </a:extLst>
              </a:tr>
              <a:tr h="573769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Berlin Sans FB" panose="020E0602020502020306" pitchFamily="34" charset="0"/>
                        </a:rPr>
                        <a:t>Introduction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US" sz="900" dirty="0">
                          <a:latin typeface="Berlin Sans FB" panose="020E0602020502020306" pitchFamily="34" charset="0"/>
                        </a:rPr>
                        <a:t>List all group members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US" sz="900" dirty="0">
                          <a:latin typeface="Berlin Sans FB" panose="020E0602020502020306" pitchFamily="34" charset="0"/>
                        </a:rPr>
                        <a:t>Indicate the chapter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US" sz="900" dirty="0">
                          <a:latin typeface="Berlin Sans FB" panose="020E0602020502020306" pitchFamily="34" charset="0"/>
                        </a:rPr>
                        <a:t>Page numbers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US" sz="900" dirty="0">
                          <a:latin typeface="Berlin Sans FB" panose="020E0602020502020306" pitchFamily="34" charset="0"/>
                        </a:rPr>
                        <a:t>Create a title that best summarizes your chapter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90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36004459"/>
                  </a:ext>
                </a:extLst>
              </a:tr>
              <a:tr h="327641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Berlin Sans FB" panose="020E0602020502020306" pitchFamily="34" charset="0"/>
                        </a:rPr>
                        <a:t>Elements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900" dirty="0">
                          <a:latin typeface="Berlin Sans FB" panose="020E0602020502020306" pitchFamily="34" charset="0"/>
                        </a:rPr>
                        <a:t>Characters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900" dirty="0">
                          <a:latin typeface="Berlin Sans FB" panose="020E0602020502020306" pitchFamily="34" charset="0"/>
                        </a:rPr>
                        <a:t>Setting/Locations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90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90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816189346"/>
                  </a:ext>
                </a:extLst>
              </a:tr>
              <a:tr h="327641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Berlin Sans FB" panose="020E0602020502020306" pitchFamily="34" charset="0"/>
                        </a:rPr>
                        <a:t>Vocabulary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US" sz="900" dirty="0">
                          <a:latin typeface="Berlin Sans FB" panose="020E0602020502020306" pitchFamily="34" charset="0"/>
                        </a:rPr>
                        <a:t>Listed and defined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en-US" sz="900" dirty="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90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90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54335779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Berlin Sans FB" panose="020E0602020502020306" pitchFamily="34" charset="0"/>
                        </a:rPr>
                        <a:t>Summary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900" dirty="0">
                          <a:latin typeface="Berlin Sans FB" panose="020E0602020502020306" pitchFamily="34" charset="0"/>
                        </a:rPr>
                        <a:t>Provide a summary of the chapter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900" dirty="0">
                          <a:latin typeface="Berlin Sans FB" panose="020E0602020502020306" pitchFamily="34" charset="0"/>
                        </a:rPr>
                        <a:t>Summary aligns to the chapter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90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90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41990087"/>
                  </a:ext>
                </a:extLst>
              </a:tr>
              <a:tr h="346583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Berlin Sans FB" panose="020E0602020502020306" pitchFamily="34" charset="0"/>
                        </a:rPr>
                        <a:t>Events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900" dirty="0">
                          <a:latin typeface="Berlin Sans FB" panose="020E0602020502020306" pitchFamily="34" charset="0"/>
                        </a:rPr>
                        <a:t>List key events that occur within the chapter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900" dirty="0">
                          <a:latin typeface="Berlin Sans FB" panose="020E0602020502020306" pitchFamily="34" charset="0"/>
                        </a:rPr>
                        <a:t>Include page number for events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90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90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71794789"/>
                  </a:ext>
                </a:extLst>
              </a:tr>
              <a:tr h="327641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Berlin Sans FB" panose="020E0602020502020306" pitchFamily="34" charset="0"/>
                        </a:rPr>
                        <a:t>Conflict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US" sz="900" dirty="0">
                          <a:latin typeface="Berlin Sans FB" panose="020E0602020502020306" pitchFamily="34" charset="0"/>
                        </a:rPr>
                        <a:t>Indicate the conflict that occurs within the chapter and why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90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193100295"/>
                  </a:ext>
                </a:extLst>
              </a:tr>
              <a:tr h="352196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Berlin Sans FB" panose="020E0602020502020306" pitchFamily="34" charset="0"/>
                        </a:rPr>
                        <a:t>Main focus/Theme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US" sz="900" dirty="0">
                          <a:latin typeface="Berlin Sans FB" panose="020E0602020502020306" pitchFamily="34" charset="0"/>
                        </a:rPr>
                        <a:t>What is the chapter’s main focus or theme?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US" sz="900" dirty="0">
                          <a:latin typeface="Berlin Sans FB" panose="020E0602020502020306" pitchFamily="34" charset="0"/>
                        </a:rPr>
                        <a:t>Give reasons to support your choice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90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841925080"/>
                  </a:ext>
                </a:extLst>
              </a:tr>
              <a:tr h="327641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Berlin Sans FB" panose="020E0602020502020306" pitchFamily="34" charset="0"/>
                        </a:rPr>
                        <a:t>Quotation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US" sz="900" dirty="0">
                          <a:latin typeface="Berlin Sans FB" panose="020E0602020502020306" pitchFamily="34" charset="0"/>
                        </a:rPr>
                        <a:t>Analysis on one quotation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US" sz="900" dirty="0">
                          <a:latin typeface="Berlin Sans FB" panose="020E0602020502020306" pitchFamily="34" charset="0"/>
                        </a:rPr>
                        <a:t>Include page number for quote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90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728095398"/>
                  </a:ext>
                </a:extLst>
              </a:tr>
              <a:tr h="507247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Berlin Sans FB" panose="020E0602020502020306" pitchFamily="34" charset="0"/>
                        </a:rPr>
                        <a:t>Questions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900" dirty="0">
                          <a:latin typeface="Berlin Sans FB" panose="020E0602020502020306" pitchFamily="34" charset="0"/>
                        </a:rPr>
                        <a:t>3 questions from provided list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900" dirty="0">
                          <a:latin typeface="Berlin Sans FB" panose="020E0602020502020306" pitchFamily="34" charset="0"/>
                        </a:rPr>
                        <a:t>Answered and explained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900" dirty="0">
                          <a:latin typeface="Berlin Sans FB" panose="020E0602020502020306" pitchFamily="34" charset="0"/>
                        </a:rPr>
                        <a:t>Include page numbers of text to support responses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347995680"/>
                  </a:ext>
                </a:extLst>
              </a:tr>
              <a:tr h="668655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Berlin Sans FB" panose="020E0602020502020306" pitchFamily="34" charset="0"/>
                        </a:rPr>
                        <a:t>Delivery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900" dirty="0">
                          <a:latin typeface="Berlin Sans FB" panose="020E0602020502020306" pitchFamily="34" charset="0"/>
                        </a:rPr>
                        <a:t>Is knowledgeable about information or must read from screen?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900" dirty="0">
                          <a:latin typeface="Berlin Sans FB" panose="020E0602020502020306" pitchFamily="34" charset="0"/>
                        </a:rPr>
                        <a:t>Creative presentation – large enough for audience to read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900" dirty="0">
                          <a:latin typeface="Berlin Sans FB" panose="020E0602020502020306" pitchFamily="34" charset="0"/>
                        </a:rPr>
                        <a:t>Group effort for presentation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08274877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9D89596-1439-4A76-84BF-FF21CE9F176C}"/>
              </a:ext>
            </a:extLst>
          </p:cNvPr>
          <p:cNvSpPr txBox="1"/>
          <p:nvPr/>
        </p:nvSpPr>
        <p:spPr>
          <a:xfrm>
            <a:off x="275141" y="263372"/>
            <a:ext cx="19560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Group___________________________________</a:t>
            </a:r>
          </a:p>
          <a:p>
            <a:r>
              <a:rPr lang="en-US" sz="1350" dirty="0"/>
              <a:t>________________________________________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FB2FA31-74B3-48D6-996E-95365897441F}"/>
              </a:ext>
            </a:extLst>
          </p:cNvPr>
          <p:cNvSpPr txBox="1"/>
          <p:nvPr/>
        </p:nvSpPr>
        <p:spPr>
          <a:xfrm>
            <a:off x="7241650" y="278949"/>
            <a:ext cx="170555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b="1" dirty="0"/>
              <a:t>Total Score_________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55EBEF-F490-4458-9D6D-2BA3243A1B8A}"/>
              </a:ext>
            </a:extLst>
          </p:cNvPr>
          <p:cNvSpPr txBox="1"/>
          <p:nvPr/>
        </p:nvSpPr>
        <p:spPr>
          <a:xfrm>
            <a:off x="7824083" y="1662320"/>
            <a:ext cx="1123122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Additional Notes____________________________________________________________________________________________________________________________________________________________________________________________________________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689336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1422</TotalTime>
  <Words>163</Words>
  <Application>Microsoft Office PowerPoint</Application>
  <PresentationFormat>On-screen Show (4:3)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Berlin Sans FB</vt:lpstr>
      <vt:lpstr>Calibri</vt:lpstr>
      <vt:lpstr>Calibri Light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LeBeouf</dc:creator>
  <cp:lastModifiedBy>Laura LeBeouf</cp:lastModifiedBy>
  <cp:revision>5</cp:revision>
  <cp:lastPrinted>2019-04-28T22:46:36Z</cp:lastPrinted>
  <dcterms:created xsi:type="dcterms:W3CDTF">2019-04-22T21:19:45Z</dcterms:created>
  <dcterms:modified xsi:type="dcterms:W3CDTF">2020-04-05T06:25:41Z</dcterms:modified>
</cp:coreProperties>
</file>