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webextensions/webextension1.xml" ContentType="application/vnd.ms-office.webextension+xml"/>
  <Override PartName="/ppt/comments/comment1.xml" ContentType="application/vnd.openxmlformats-officedocument.presentationml.comment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58" r:id="rId3"/>
    <p:sldId id="257" r:id="rId4"/>
    <p:sldId id="310" r:id="rId5"/>
    <p:sldId id="300" r:id="rId6"/>
    <p:sldId id="308" r:id="rId7"/>
    <p:sldId id="309" r:id="rId8"/>
    <p:sldId id="312" r:id="rId9"/>
    <p:sldId id="315" r:id="rId10"/>
    <p:sldId id="307" r:id="rId11"/>
    <p:sldId id="324" r:id="rId12"/>
    <p:sldId id="313" r:id="rId13"/>
    <p:sldId id="301" r:id="rId14"/>
    <p:sldId id="302" r:id="rId15"/>
    <p:sldId id="317" r:id="rId16"/>
    <p:sldId id="326" r:id="rId17"/>
    <p:sldId id="314" r:id="rId18"/>
    <p:sldId id="325" r:id="rId19"/>
    <p:sldId id="319" r:id="rId20"/>
    <p:sldId id="318" r:id="rId21"/>
    <p:sldId id="320" r:id="rId22"/>
    <p:sldId id="321" r:id="rId23"/>
    <p:sldId id="316" r:id="rId24"/>
    <p:sldId id="322" r:id="rId25"/>
    <p:sldId id="323" r:id="rId26"/>
    <p:sldId id="274" r:id="rId2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 id="2" name="Bruce Magee" initials="BM" lastIdx="1" clrIdx="1">
    <p:extLst>
      <p:ext uri="{19B8F6BF-5375-455C-9EA6-DF929625EA0E}">
        <p15:presenceInfo xmlns:p15="http://schemas.microsoft.com/office/powerpoint/2012/main" userId="20e7b508e15cdc0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3322"/>
    <a:srgbClr val="443317"/>
    <a:srgbClr val="DD5522"/>
    <a:srgbClr val="4B2302"/>
    <a:srgbClr val="AE74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4" autoAdjust="0"/>
    <p:restoredTop sz="96040" autoAdjust="0"/>
  </p:normalViewPr>
  <p:slideViewPr>
    <p:cSldViewPr>
      <p:cViewPr varScale="1">
        <p:scale>
          <a:sx n="78" d="100"/>
          <a:sy n="78" d="100"/>
        </p:scale>
        <p:origin x="77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3-10T00:52:03.474" idx="1">
    <p:pos x="10" y="10"/>
    <p:text>Rather than argue based on the 1st amendment, they rely on Respectability Politics based on training girls to be virtuous. This was rhetorically effective, given the political theory that only a virtuous citizenry could sustain a republic.</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500441D-A44D-4F8B-97AD-F2F5F15139AE}" type="datetimeFigureOut">
              <a:rPr lang="en-US" smtClean="0"/>
              <a:t>3/13/2023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72F1041C-C5B3-4E49-A9D4-52C856664960}" type="slidenum">
              <a:rPr lang="en-US" smtClean="0"/>
              <a:t>‹#›</a:t>
            </a:fld>
            <a:endParaRPr lang="en-US"/>
          </a:p>
        </p:txBody>
      </p:sp>
    </p:spTree>
    <p:extLst>
      <p:ext uri="{BB962C8B-B14F-4D97-AF65-F5344CB8AC3E}">
        <p14:creationId xmlns:p14="http://schemas.microsoft.com/office/powerpoint/2010/main" val="5978625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Rectangle 3"/>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r>
              <a:rPr lang="en-US"/>
              <a:t>12/16/2014</a:t>
            </a:r>
          </a:p>
        </p:txBody>
      </p:sp>
      <p:sp>
        <p:nvSpPr>
          <p:cNvPr id="4" name="Rectangle 4"/>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Rectangle 5"/>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ectangle 6"/>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Rectangle 7"/>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r>
              <a:rPr lang="en-US"/>
              <a:t>‹#›</a:t>
            </a:r>
          </a:p>
        </p:txBody>
      </p:sp>
    </p:spTree>
    <p:extLst>
      <p:ext uri="{BB962C8B-B14F-4D97-AF65-F5344CB8AC3E}">
        <p14:creationId xmlns:p14="http://schemas.microsoft.com/office/powerpoint/2010/main" val="751477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2551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097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67265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89827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4"/>
          <p:cNvSpPr>
            <a:spLocks noGrp="1"/>
          </p:cNvSpPr>
          <p:nvPr>
            <p:ph type="dt" sz="half" idx="10"/>
          </p:nvPr>
        </p:nvSpPr>
        <p:spPr/>
        <p:txBody>
          <a:bodyPr/>
          <a:lstStyle>
            <a:lvl1pPr>
              <a:defRPr/>
            </a:lvl1pPr>
          </a:lstStyle>
          <a:p>
            <a:pPr>
              <a:defRPr/>
            </a:pPr>
            <a:r>
              <a:rPr lang="en-US"/>
              <a:t>12/16/2014</a:t>
            </a:r>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62808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dt" sz="half" idx="10"/>
          </p:nvPr>
        </p:nvSpPr>
        <p:spPr/>
        <p:txBody>
          <a:bodyPr/>
          <a:lstStyle>
            <a:lvl1pPr>
              <a:defRPr/>
            </a:lvl1pPr>
          </a:lstStyle>
          <a:p>
            <a:pPr>
              <a:defRPr/>
            </a:pPr>
            <a:r>
              <a:rPr lang="en-US"/>
              <a:t>12/16/2014</a:t>
            </a:r>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84567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dt" sz="half" idx="10"/>
          </p:nvPr>
        </p:nvSpPr>
        <p:spPr/>
        <p:txBody>
          <a:bodyPr/>
          <a:lstStyle>
            <a:lvl1pPr>
              <a:defRPr/>
            </a:lvl1pPr>
          </a:lstStyle>
          <a:p>
            <a:pPr>
              <a:defRPr/>
            </a:pPr>
            <a:r>
              <a:rPr lang="en-US"/>
              <a:t>12/16/2014</a:t>
            </a:r>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01714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dt" sz="half" idx="10"/>
          </p:nvPr>
        </p:nvSpPr>
        <p:spPr/>
        <p:txBody>
          <a:bodyPr/>
          <a:lstStyle>
            <a:lvl1pPr>
              <a:defRPr/>
            </a:lvl1pPr>
          </a:lstStyle>
          <a:p>
            <a:pPr>
              <a:defRPr/>
            </a:pPr>
            <a:r>
              <a:rPr lang="en-US"/>
              <a:t>12/16/2014</a:t>
            </a:r>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928938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4"/>
          <p:cNvSpPr>
            <a:spLocks noGrp="1"/>
          </p:cNvSpPr>
          <p:nvPr>
            <p:ph type="dt" sz="half" idx="10"/>
          </p:nvPr>
        </p:nvSpPr>
        <p:spPr/>
        <p:txBody>
          <a:bodyPr/>
          <a:lstStyle>
            <a:lvl1pPr>
              <a:defRPr/>
            </a:lvl1pPr>
          </a:lstStyle>
          <a:p>
            <a:pPr>
              <a:defRPr/>
            </a:pPr>
            <a:r>
              <a:rPr lang="en-US"/>
              <a:t>12/16/2014</a:t>
            </a:r>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10551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0"/>
          </p:nvPr>
        </p:nvSpPr>
        <p:spPr/>
        <p:txBody>
          <a:bodyPr/>
          <a:lstStyle>
            <a:lvl1pPr>
              <a:defRPr/>
            </a:lvl1pPr>
          </a:lstStyle>
          <a:p>
            <a:pPr>
              <a:defRPr/>
            </a:pPr>
            <a:r>
              <a:rPr lang="en-US"/>
              <a:t>12/16/2014</a:t>
            </a:r>
          </a:p>
        </p:txBody>
      </p:sp>
      <p:sp>
        <p:nvSpPr>
          <p:cNvPr id="6" name="Rectangle 5"/>
          <p:cNvSpPr>
            <a:spLocks noGrp="1"/>
          </p:cNvSpPr>
          <p:nvPr>
            <p:ph type="ftr" sz="quarter" idx="11"/>
          </p:nvPr>
        </p:nvSpPr>
        <p:spPr/>
        <p:txBody>
          <a:bodyPr/>
          <a:lstStyle>
            <a:lvl1pPr>
              <a:defRPr/>
            </a:lvl1pPr>
          </a:lstStyle>
          <a:p>
            <a:pPr>
              <a:defRPr/>
            </a:pPr>
            <a:endParaRPr lang="en-US"/>
          </a:p>
        </p:txBody>
      </p:sp>
      <p:sp>
        <p:nvSpPr>
          <p:cNvPr id="7"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604074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p:cNvSpPr>
          <p:nvPr>
            <p:ph type="dt" sz="half" idx="10"/>
          </p:nvPr>
        </p:nvSpPr>
        <p:spPr/>
        <p:txBody>
          <a:bodyPr/>
          <a:lstStyle>
            <a:lvl1pPr>
              <a:defRPr/>
            </a:lvl1pPr>
          </a:lstStyle>
          <a:p>
            <a:pPr>
              <a:defRPr/>
            </a:pPr>
            <a:r>
              <a:rPr lang="en-US"/>
              <a:t>12/16/2014</a:t>
            </a:r>
          </a:p>
        </p:txBody>
      </p:sp>
      <p:sp>
        <p:nvSpPr>
          <p:cNvPr id="8" name="Rectangle 5"/>
          <p:cNvSpPr>
            <a:spLocks noGrp="1"/>
          </p:cNvSpPr>
          <p:nvPr>
            <p:ph type="ftr" sz="quarter" idx="11"/>
          </p:nvPr>
        </p:nvSpPr>
        <p:spPr/>
        <p:txBody>
          <a:bodyPr/>
          <a:lstStyle>
            <a:lvl1pPr>
              <a:defRPr/>
            </a:lvl1pPr>
          </a:lstStyle>
          <a:p>
            <a:pPr>
              <a:defRPr/>
            </a:pPr>
            <a:endParaRPr lang="en-US"/>
          </a:p>
        </p:txBody>
      </p:sp>
      <p:sp>
        <p:nvSpPr>
          <p:cNvPr id="9"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470599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p:cNvSpPr>
          <p:nvPr>
            <p:ph type="dt" sz="half" idx="10"/>
          </p:nvPr>
        </p:nvSpPr>
        <p:spPr/>
        <p:txBody>
          <a:bodyPr/>
          <a:lstStyle>
            <a:lvl1pPr>
              <a:defRPr/>
            </a:lvl1pPr>
          </a:lstStyle>
          <a:p>
            <a:pPr>
              <a:defRPr/>
            </a:pPr>
            <a:r>
              <a:rPr lang="en-US"/>
              <a:t>12/16/2014</a:t>
            </a:r>
          </a:p>
        </p:txBody>
      </p:sp>
      <p:sp>
        <p:nvSpPr>
          <p:cNvPr id="4" name="Rectangle 5"/>
          <p:cNvSpPr>
            <a:spLocks noGrp="1"/>
          </p:cNvSpPr>
          <p:nvPr>
            <p:ph type="ftr" sz="quarter" idx="11"/>
          </p:nvPr>
        </p:nvSpPr>
        <p:spPr/>
        <p:txBody>
          <a:bodyPr/>
          <a:lstStyle>
            <a:lvl1pPr>
              <a:defRPr/>
            </a:lvl1pPr>
          </a:lstStyle>
          <a:p>
            <a:pPr>
              <a:defRPr/>
            </a:pPr>
            <a:endParaRPr lang="en-US"/>
          </a:p>
        </p:txBody>
      </p:sp>
      <p:sp>
        <p:nvSpPr>
          <p:cNvPr id="5"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72985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p:cNvSpPr>
          <p:nvPr>
            <p:ph type="dt" sz="half" idx="10"/>
          </p:nvPr>
        </p:nvSpPr>
        <p:spPr/>
        <p:txBody>
          <a:bodyPr/>
          <a:lstStyle>
            <a:lvl1pPr>
              <a:defRPr/>
            </a:lvl1pPr>
          </a:lstStyle>
          <a:p>
            <a:pPr>
              <a:defRPr/>
            </a:pPr>
            <a:r>
              <a:rPr lang="en-US"/>
              <a:t>12/16/2014</a:t>
            </a:r>
          </a:p>
        </p:txBody>
      </p:sp>
      <p:sp>
        <p:nvSpPr>
          <p:cNvPr id="3" name="Rectangle 5"/>
          <p:cNvSpPr>
            <a:spLocks noGrp="1"/>
          </p:cNvSpPr>
          <p:nvPr>
            <p:ph type="ftr" sz="quarter" idx="11"/>
          </p:nvPr>
        </p:nvSpPr>
        <p:spPr/>
        <p:txBody>
          <a:bodyPr/>
          <a:lstStyle>
            <a:lvl1pPr>
              <a:defRPr/>
            </a:lvl1pPr>
          </a:lstStyle>
          <a:p>
            <a:pPr>
              <a:defRPr/>
            </a:pPr>
            <a:endParaRPr lang="en-US"/>
          </a:p>
        </p:txBody>
      </p:sp>
      <p:sp>
        <p:nvSpPr>
          <p:cNvPr id="4"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247804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p:cNvSpPr>
          <p:nvPr>
            <p:ph type="dt" sz="half" idx="10"/>
          </p:nvPr>
        </p:nvSpPr>
        <p:spPr/>
        <p:txBody>
          <a:bodyPr/>
          <a:lstStyle>
            <a:lvl1pPr>
              <a:defRPr/>
            </a:lvl1pPr>
          </a:lstStyle>
          <a:p>
            <a:pPr>
              <a:defRPr/>
            </a:pPr>
            <a:r>
              <a:rPr lang="en-US"/>
              <a:t>12/16/2014</a:t>
            </a:r>
          </a:p>
        </p:txBody>
      </p:sp>
      <p:sp>
        <p:nvSpPr>
          <p:cNvPr id="6" name="Rectangle 5"/>
          <p:cNvSpPr>
            <a:spLocks noGrp="1"/>
          </p:cNvSpPr>
          <p:nvPr>
            <p:ph type="ftr" sz="quarter" idx="11"/>
          </p:nvPr>
        </p:nvSpPr>
        <p:spPr/>
        <p:txBody>
          <a:bodyPr/>
          <a:lstStyle>
            <a:lvl1pPr>
              <a:defRPr/>
            </a:lvl1pPr>
          </a:lstStyle>
          <a:p>
            <a:pPr>
              <a:defRPr/>
            </a:pPr>
            <a:endParaRPr lang="en-US"/>
          </a:p>
        </p:txBody>
      </p:sp>
      <p:sp>
        <p:nvSpPr>
          <p:cNvPr id="7"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95124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p:cNvSpPr>
          <p:nvPr>
            <p:ph type="dt" sz="half" idx="10"/>
          </p:nvPr>
        </p:nvSpPr>
        <p:spPr/>
        <p:txBody>
          <a:bodyPr/>
          <a:lstStyle>
            <a:lvl1pPr>
              <a:defRPr/>
            </a:lvl1pPr>
          </a:lstStyle>
          <a:p>
            <a:pPr>
              <a:defRPr/>
            </a:pPr>
            <a:r>
              <a:rPr lang="en-US"/>
              <a:t>12/16/2014</a:t>
            </a:r>
          </a:p>
        </p:txBody>
      </p:sp>
      <p:sp>
        <p:nvSpPr>
          <p:cNvPr id="6" name="Rectangle 5"/>
          <p:cNvSpPr>
            <a:spLocks noGrp="1"/>
          </p:cNvSpPr>
          <p:nvPr>
            <p:ph type="ftr" sz="quarter" idx="11"/>
          </p:nvPr>
        </p:nvSpPr>
        <p:spPr/>
        <p:txBody>
          <a:bodyPr/>
          <a:lstStyle>
            <a:lvl1pPr>
              <a:defRPr/>
            </a:lvl1pPr>
          </a:lstStyle>
          <a:p>
            <a:pPr>
              <a:defRPr/>
            </a:pPr>
            <a:endParaRPr lang="en-US"/>
          </a:p>
        </p:txBody>
      </p:sp>
      <p:sp>
        <p:nvSpPr>
          <p:cNvPr id="7"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9383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4"/>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a:t>12/16/2014</a:t>
            </a:r>
          </a:p>
        </p:txBody>
      </p:sp>
      <p:sp>
        <p:nvSpPr>
          <p:cNvPr id="5" name="Rectangle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Rectangle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r>
              <a:rPr lang="en-US"/>
              <a: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gif"/><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jpeg"/><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ctrTitle"/>
          </p:nvPr>
        </p:nvSpPr>
        <p:spPr/>
        <p:txBody>
          <a:bodyPr/>
          <a:lstStyle/>
          <a:p>
            <a:pPr eaLnBrk="1" hangingPunct="1"/>
            <a:endParaRPr lang="en-US" altLang="en-US"/>
          </a:p>
        </p:txBody>
      </p:sp>
      <p:sp>
        <p:nvSpPr>
          <p:cNvPr id="3" name="Rectangle 3"/>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pic>
        <p:nvPicPr>
          <p:cNvPr id="2052"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0" y="0"/>
            <a:ext cx="91543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328343" y="2962662"/>
            <a:ext cx="9509809" cy="4038600"/>
            <a:chOff x="-304800" y="2971800"/>
            <a:chExt cx="9509809" cy="403860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2971800"/>
              <a:ext cx="4038600" cy="4038600"/>
            </a:xfrm>
            <a:prstGeom prst="rect">
              <a:avLst/>
            </a:prstGeom>
          </p:spPr>
        </p:pic>
        <p:sp>
          <p:nvSpPr>
            <p:cNvPr id="4" name="TextBox 3"/>
            <p:cNvSpPr txBox="1"/>
            <p:nvPr/>
          </p:nvSpPr>
          <p:spPr>
            <a:xfrm>
              <a:off x="2080943" y="3397448"/>
              <a:ext cx="7124066" cy="2631490"/>
            </a:xfrm>
            <a:prstGeom prst="rect">
              <a:avLst/>
            </a:prstGeom>
            <a:noFill/>
          </p:spPr>
          <p:txBody>
            <a:bodyPr wrap="none" rtlCol="0">
              <a:spAutoFit/>
            </a:bodyPr>
            <a:lstStyle/>
            <a:p>
              <a:r>
                <a:rPr lang="en-US" sz="16500" dirty="0" err="1">
                  <a:solidFill>
                    <a:schemeClr val="bg1"/>
                  </a:solidFill>
                  <a:latin typeface="Adobe Caslon Pro" panose="0205050205050A020403" pitchFamily="18" charset="0"/>
                </a:rPr>
                <a:t>ouisiana</a:t>
              </a:r>
              <a:endParaRPr lang="en-US" sz="16500" dirty="0">
                <a:solidFill>
                  <a:schemeClr val="bg1"/>
                </a:solidFill>
                <a:latin typeface="Adobe Caslon Pro" panose="0205050205050A020403" pitchFamily="18" charset="0"/>
              </a:endParaRPr>
            </a:p>
          </p:txBody>
        </p:sp>
        <p:sp>
          <p:nvSpPr>
            <p:cNvPr id="6" name="TextBox 5"/>
            <p:cNvSpPr txBox="1"/>
            <p:nvPr/>
          </p:nvSpPr>
          <p:spPr>
            <a:xfrm>
              <a:off x="3071543" y="5235178"/>
              <a:ext cx="6122510" cy="1708160"/>
            </a:xfrm>
            <a:prstGeom prst="rect">
              <a:avLst/>
            </a:prstGeom>
            <a:noFill/>
          </p:spPr>
          <p:txBody>
            <a:bodyPr wrap="none" rtlCol="0">
              <a:spAutoFit/>
            </a:bodyPr>
            <a:lstStyle/>
            <a:p>
              <a:r>
                <a:rPr lang="en-US" sz="10500" dirty="0">
                  <a:solidFill>
                    <a:schemeClr val="bg1"/>
                  </a:solidFill>
                  <a:latin typeface="Adobe Caslon Pro" panose="0205050205050A020403" pitchFamily="18" charset="0"/>
                </a:rPr>
                <a:t>Anthology</a:t>
              </a:r>
            </a:p>
          </p:txBody>
        </p:sp>
      </p:grpSp>
      <p:pic>
        <p:nvPicPr>
          <p:cNvPr id="5" name="46551A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152400" y="6324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06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A4E90-8D48-8DBA-3385-B87918B2A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956" y="-92583"/>
            <a:ext cx="5720644" cy="6950583"/>
          </a:xfrm>
          <a:prstGeom prst="rect">
            <a:avLst/>
          </a:prstGeom>
        </p:spPr>
      </p:pic>
      <p:sp>
        <p:nvSpPr>
          <p:cNvPr id="7" name="TextBox 6">
            <a:extLst>
              <a:ext uri="{FF2B5EF4-FFF2-40B4-BE49-F238E27FC236}">
                <a16:creationId xmlns:a16="http://schemas.microsoft.com/office/drawing/2014/main" id="{F80E2297-3E37-473F-F2C9-EE39E29D3770}"/>
              </a:ext>
            </a:extLst>
          </p:cNvPr>
          <p:cNvSpPr txBox="1"/>
          <p:nvPr/>
        </p:nvSpPr>
        <p:spPr>
          <a:xfrm>
            <a:off x="152400" y="228600"/>
            <a:ext cx="4495800" cy="1938992"/>
          </a:xfrm>
          <a:prstGeom prst="rect">
            <a:avLst/>
          </a:prstGeom>
          <a:noFill/>
        </p:spPr>
        <p:txBody>
          <a:bodyPr wrap="square" rtlCol="0">
            <a:spAutoFit/>
          </a:bodyPr>
          <a:lstStyle/>
          <a:p>
            <a:pPr algn="ctr"/>
            <a:r>
              <a:rPr lang="en-US" sz="3200" dirty="0">
                <a:solidFill>
                  <a:srgbClr val="443322"/>
                </a:solidFill>
                <a:latin typeface="BigCaslonFB" panose="02000603080000020003" pitchFamily="2" charset="0"/>
              </a:rPr>
              <a:t>Prefect Pierre-Clément </a:t>
            </a:r>
            <a:br>
              <a:rPr lang="en-US" sz="3200" dirty="0">
                <a:solidFill>
                  <a:srgbClr val="443322"/>
                </a:solidFill>
                <a:latin typeface="BigCaslonFB" panose="02000603080000020003" pitchFamily="2" charset="0"/>
              </a:rPr>
            </a:br>
            <a:r>
              <a:rPr lang="en-US" sz="3200" dirty="0">
                <a:solidFill>
                  <a:srgbClr val="443322"/>
                </a:solidFill>
                <a:latin typeface="BigCaslonFB" panose="02000603080000020003" pitchFamily="2" charset="0"/>
              </a:rPr>
              <a:t>de </a:t>
            </a:r>
            <a:r>
              <a:rPr lang="en-US" sz="3200" dirty="0" err="1">
                <a:solidFill>
                  <a:srgbClr val="443322"/>
                </a:solidFill>
                <a:latin typeface="BigCaslonFB" panose="02000603080000020003" pitchFamily="2" charset="0"/>
              </a:rPr>
              <a:t>Laussat</a:t>
            </a:r>
            <a:br>
              <a:rPr lang="en-US" sz="3200" dirty="0">
                <a:solidFill>
                  <a:srgbClr val="443322"/>
                </a:solidFill>
                <a:latin typeface="BigCaslonFB" panose="02000603080000020003" pitchFamily="2" charset="0"/>
              </a:rPr>
            </a:br>
            <a:r>
              <a:rPr lang="en-US" sz="3000" dirty="0">
                <a:solidFill>
                  <a:srgbClr val="443322"/>
                </a:solidFill>
                <a:latin typeface="BigCaslonFB" panose="02000603080000020003" pitchFamily="2" charset="0"/>
              </a:rPr>
              <a:t>Retrocession to France</a:t>
            </a:r>
            <a:br>
              <a:rPr lang="en-US" sz="3200" dirty="0">
                <a:solidFill>
                  <a:srgbClr val="443322"/>
                </a:solidFill>
                <a:latin typeface="BigCaslonFB" panose="02000603080000020003" pitchFamily="2" charset="0"/>
              </a:rPr>
            </a:br>
            <a:r>
              <a:rPr lang="en-US" sz="2400" dirty="0">
                <a:solidFill>
                  <a:srgbClr val="443322"/>
                </a:solidFill>
                <a:latin typeface="BigCaslonFB" panose="02000603080000020003" pitchFamily="2" charset="0"/>
              </a:rPr>
              <a:t>March 1803</a:t>
            </a:r>
          </a:p>
        </p:txBody>
      </p:sp>
      <p:sp>
        <p:nvSpPr>
          <p:cNvPr id="8" name="TextBox 7">
            <a:extLst>
              <a:ext uri="{FF2B5EF4-FFF2-40B4-BE49-F238E27FC236}">
                <a16:creationId xmlns:a16="http://schemas.microsoft.com/office/drawing/2014/main" id="{459268B2-7D74-8BE9-1FE2-A74DC5DCD4A0}"/>
              </a:ext>
            </a:extLst>
          </p:cNvPr>
          <p:cNvSpPr txBox="1"/>
          <p:nvPr/>
        </p:nvSpPr>
        <p:spPr>
          <a:xfrm>
            <a:off x="152400" y="2547878"/>
            <a:ext cx="4641014" cy="2862322"/>
          </a:xfrm>
          <a:prstGeom prst="rect">
            <a:avLst/>
          </a:prstGeom>
          <a:noFill/>
        </p:spPr>
        <p:txBody>
          <a:bodyPr wrap="none" rtlCol="0">
            <a:spAutoFit/>
          </a:bodyPr>
          <a:lstStyle/>
          <a:p>
            <a:pPr marL="514350" indent="-514350">
              <a:buFont typeface="+mj-lt"/>
              <a:buAutoNum type="arabicPeriod"/>
            </a:pPr>
            <a:r>
              <a:rPr lang="en-US" sz="3000" dirty="0">
                <a:solidFill>
                  <a:srgbClr val="443322"/>
                </a:solidFill>
                <a:latin typeface="BigCaslonFB" panose="02000603080000020003" pitchFamily="2" charset="0"/>
              </a:rPr>
              <a:t>4 of 26 priests remained.</a:t>
            </a:r>
          </a:p>
          <a:p>
            <a:pPr marL="514350" indent="-514350">
              <a:buFont typeface="+mj-lt"/>
              <a:buAutoNum type="arabicPeriod"/>
            </a:pPr>
            <a:r>
              <a:rPr lang="en-US" sz="3000" dirty="0">
                <a:solidFill>
                  <a:srgbClr val="443322"/>
                </a:solidFill>
                <a:latin typeface="BigCaslonFB" panose="02000603080000020003" pitchFamily="2" charset="0"/>
              </a:rPr>
              <a:t>9 of 25 Ursulines stayed. </a:t>
            </a:r>
            <a:br>
              <a:rPr lang="en-US" sz="3000" dirty="0">
                <a:solidFill>
                  <a:srgbClr val="443322"/>
                </a:solidFill>
                <a:latin typeface="BigCaslonFB" panose="02000603080000020003" pitchFamily="2" charset="0"/>
              </a:rPr>
            </a:br>
            <a:r>
              <a:rPr lang="en-US" sz="3000" dirty="0">
                <a:solidFill>
                  <a:srgbClr val="443322"/>
                </a:solidFill>
                <a:latin typeface="BigCaslonFB" panose="02000603080000020003" pitchFamily="2" charset="0"/>
              </a:rPr>
              <a:t>The rest fled to Cuba.</a:t>
            </a:r>
            <a:br>
              <a:rPr lang="en-US" sz="3000" dirty="0">
                <a:solidFill>
                  <a:srgbClr val="443322"/>
                </a:solidFill>
                <a:latin typeface="BigCaslonFB" panose="02000603080000020003" pitchFamily="2" charset="0"/>
              </a:rPr>
            </a:br>
            <a:r>
              <a:rPr lang="en-US" sz="3000" dirty="0">
                <a:solidFill>
                  <a:srgbClr val="443322"/>
                </a:solidFill>
                <a:latin typeface="BigCaslonFB" panose="02000603080000020003" pitchFamily="2" charset="0"/>
              </a:rPr>
              <a:t>Therese </a:t>
            </a:r>
            <a:r>
              <a:rPr lang="en-US" sz="3000" dirty="0" err="1">
                <a:solidFill>
                  <a:srgbClr val="443322"/>
                </a:solidFill>
                <a:latin typeface="BigCaslonFB" panose="02000603080000020003" pitchFamily="2" charset="0"/>
              </a:rPr>
              <a:t>Farjon</a:t>
            </a:r>
            <a:r>
              <a:rPr lang="en-US" sz="3000" dirty="0">
                <a:solidFill>
                  <a:srgbClr val="443322"/>
                </a:solidFill>
                <a:latin typeface="BigCaslonFB" panose="02000603080000020003" pitchFamily="2" charset="0"/>
              </a:rPr>
              <a:t> was</a:t>
            </a:r>
            <a:br>
              <a:rPr lang="en-US" sz="3000" dirty="0">
                <a:solidFill>
                  <a:srgbClr val="443322"/>
                </a:solidFill>
                <a:latin typeface="BigCaslonFB" panose="02000603080000020003" pitchFamily="2" charset="0"/>
              </a:rPr>
            </a:br>
            <a:r>
              <a:rPr lang="en-US" sz="3000" dirty="0">
                <a:solidFill>
                  <a:srgbClr val="443322"/>
                </a:solidFill>
                <a:latin typeface="BigCaslonFB" panose="02000603080000020003" pitchFamily="2" charset="0"/>
              </a:rPr>
              <a:t>elected Mother Superior.</a:t>
            </a:r>
            <a:br>
              <a:rPr lang="en-US" sz="3000" dirty="0">
                <a:solidFill>
                  <a:srgbClr val="443322"/>
                </a:solidFill>
                <a:latin typeface="BigCaslonFB" panose="02000603080000020003" pitchFamily="2" charset="0"/>
              </a:rPr>
            </a:br>
            <a:r>
              <a:rPr lang="en-US" sz="2400" dirty="0">
                <a:solidFill>
                  <a:srgbClr val="443322"/>
                </a:solidFill>
                <a:latin typeface="BigCaslonFB" panose="02000603080000020003" pitchFamily="2" charset="0"/>
              </a:rPr>
              <a:t>June 10, 1803 (Rodda).</a:t>
            </a:r>
            <a:r>
              <a:rPr lang="en-US" sz="3000" dirty="0">
                <a:solidFill>
                  <a:srgbClr val="443322"/>
                </a:solidFill>
                <a:latin typeface="BigCaslonFB" panose="02000603080000020003" pitchFamily="2" charset="0"/>
              </a:rPr>
              <a:t>  </a:t>
            </a:r>
          </a:p>
        </p:txBody>
      </p:sp>
    </p:spTree>
    <p:extLst>
      <p:ext uri="{BB962C8B-B14F-4D97-AF65-F5344CB8AC3E}">
        <p14:creationId xmlns:p14="http://schemas.microsoft.com/office/powerpoint/2010/main" val="4035773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3F9EAB-1CD4-28EF-2609-B9C8D609DEDE}"/>
              </a:ext>
            </a:extLst>
          </p:cNvPr>
          <p:cNvSpPr txBox="1"/>
          <p:nvPr/>
        </p:nvSpPr>
        <p:spPr>
          <a:xfrm>
            <a:off x="457200" y="295870"/>
            <a:ext cx="8534400" cy="923330"/>
          </a:xfrm>
          <a:prstGeom prst="rect">
            <a:avLst/>
          </a:prstGeom>
          <a:noFill/>
        </p:spPr>
        <p:txBody>
          <a:bodyPr wrap="square" rtlCol="0">
            <a:spAutoFit/>
          </a:bodyPr>
          <a:lstStyle/>
          <a:p>
            <a:r>
              <a:rPr lang="en-US" sz="5400" dirty="0">
                <a:solidFill>
                  <a:srgbClr val="443322"/>
                </a:solidFill>
                <a:latin typeface="BigCaslonFB Black" panose="02000703080000020004" pitchFamily="2" charset="0"/>
              </a:rPr>
              <a:t>Why were the nuns worried?</a:t>
            </a:r>
          </a:p>
        </p:txBody>
      </p:sp>
      <p:sp>
        <p:nvSpPr>
          <p:cNvPr id="4" name="TextBox 3">
            <a:extLst>
              <a:ext uri="{FF2B5EF4-FFF2-40B4-BE49-F238E27FC236}">
                <a16:creationId xmlns:a16="http://schemas.microsoft.com/office/drawing/2014/main" id="{FC09D5A0-39D0-8DAA-44E1-D21E81B0B3E8}"/>
              </a:ext>
            </a:extLst>
          </p:cNvPr>
          <p:cNvSpPr txBox="1"/>
          <p:nvPr/>
        </p:nvSpPr>
        <p:spPr>
          <a:xfrm>
            <a:off x="381000" y="1371600"/>
            <a:ext cx="8598829" cy="2862322"/>
          </a:xfrm>
          <a:prstGeom prst="rect">
            <a:avLst/>
          </a:prstGeom>
          <a:noFill/>
        </p:spPr>
        <p:txBody>
          <a:bodyPr wrap="none" rtlCol="0">
            <a:spAutoFit/>
          </a:bodyPr>
          <a:lstStyle/>
          <a:p>
            <a:pPr marL="742950" indent="-742950">
              <a:buFont typeface="+mj-lt"/>
              <a:buAutoNum type="arabicPeriod"/>
            </a:pPr>
            <a:r>
              <a:rPr lang="en-US" sz="3600" dirty="0">
                <a:latin typeface="BigCaslonFB" panose="02000603080000020003" pitchFamily="2" charset="0"/>
              </a:rPr>
              <a:t>1755. Grand </a:t>
            </a:r>
            <a:r>
              <a:rPr lang="en-US" sz="3600" dirty="0" err="1">
                <a:latin typeface="BigCaslonFB" panose="02000603080000020003" pitchFamily="2" charset="0"/>
              </a:rPr>
              <a:t>Dérangement</a:t>
            </a:r>
            <a:r>
              <a:rPr lang="en-US" sz="3600" dirty="0">
                <a:latin typeface="BigCaslonFB" panose="02000603080000020003" pitchFamily="2" charset="0"/>
              </a:rPr>
              <a:t>.</a:t>
            </a:r>
            <a:br>
              <a:rPr lang="en-US" sz="3600" dirty="0">
                <a:latin typeface="BigCaslonFB" panose="02000603080000020003" pitchFamily="2" charset="0"/>
              </a:rPr>
            </a:br>
            <a:r>
              <a:rPr lang="en-US" sz="3600" dirty="0">
                <a:latin typeface="BigCaslonFB" panose="02000603080000020003" pitchFamily="2" charset="0"/>
              </a:rPr>
              <a:t>1765. The nuns helped the Acadian exiles.</a:t>
            </a:r>
          </a:p>
          <a:p>
            <a:pPr marL="742950" indent="-742950">
              <a:buFont typeface="+mj-lt"/>
              <a:buAutoNum type="arabicPeriod"/>
            </a:pPr>
            <a:r>
              <a:rPr lang="en-US" sz="3600" dirty="0">
                <a:latin typeface="BigCaslonFB" panose="02000603080000020003" pitchFamily="2" charset="0"/>
              </a:rPr>
              <a:t>1776-1784. The American </a:t>
            </a:r>
            <a:r>
              <a:rPr lang="en-US" sz="3600" dirty="0" err="1">
                <a:latin typeface="BigCaslonFB" panose="02000603080000020003" pitchFamily="2" charset="0"/>
              </a:rPr>
              <a:t>Revoltion</a:t>
            </a:r>
            <a:r>
              <a:rPr lang="en-US" sz="3600" dirty="0">
                <a:latin typeface="BigCaslonFB" panose="02000603080000020003" pitchFamily="2" charset="0"/>
              </a:rPr>
              <a:t>.</a:t>
            </a:r>
          </a:p>
          <a:p>
            <a:pPr marL="742950" indent="-742950">
              <a:buFont typeface="+mj-lt"/>
              <a:buAutoNum type="arabicPeriod"/>
            </a:pPr>
            <a:r>
              <a:rPr lang="en-US" sz="3600" dirty="0">
                <a:latin typeface="BigCaslonFB" panose="02000603080000020003" pitchFamily="2" charset="0"/>
              </a:rPr>
              <a:t>1789-1799. French Revolution.</a:t>
            </a:r>
          </a:p>
          <a:p>
            <a:pPr marL="742950" indent="-742950">
              <a:buFont typeface="+mj-lt"/>
              <a:buAutoNum type="arabicPeriod"/>
            </a:pPr>
            <a:r>
              <a:rPr lang="en-US" sz="3600" dirty="0">
                <a:latin typeface="BigCaslonFB" panose="02000603080000020003" pitchFamily="2" charset="0"/>
              </a:rPr>
              <a:t>1791-1804. Haitian Revolution.</a:t>
            </a:r>
          </a:p>
        </p:txBody>
      </p:sp>
    </p:spTree>
    <p:extLst>
      <p:ext uri="{BB962C8B-B14F-4D97-AF65-F5344CB8AC3E}">
        <p14:creationId xmlns:p14="http://schemas.microsoft.com/office/powerpoint/2010/main" val="2293347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3E8FD5-8FB8-DDEF-8B86-5EE0CFCE1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87627" cy="6858000"/>
          </a:xfrm>
          <a:prstGeom prst="rect">
            <a:avLst/>
          </a:prstGeom>
        </p:spPr>
      </p:pic>
      <p:sp>
        <p:nvSpPr>
          <p:cNvPr id="6" name="TextBox 5">
            <a:extLst>
              <a:ext uri="{FF2B5EF4-FFF2-40B4-BE49-F238E27FC236}">
                <a16:creationId xmlns:a16="http://schemas.microsoft.com/office/drawing/2014/main" id="{3BE2E9CF-DDA5-F72C-BD8B-708650DFE2A2}"/>
              </a:ext>
            </a:extLst>
          </p:cNvPr>
          <p:cNvSpPr txBox="1"/>
          <p:nvPr/>
        </p:nvSpPr>
        <p:spPr>
          <a:xfrm>
            <a:off x="4858623" y="0"/>
            <a:ext cx="3980577" cy="1631216"/>
          </a:xfrm>
          <a:prstGeom prst="rect">
            <a:avLst/>
          </a:prstGeom>
          <a:noFill/>
        </p:spPr>
        <p:txBody>
          <a:bodyPr wrap="none" rtlCol="0">
            <a:spAutoFit/>
          </a:bodyPr>
          <a:lstStyle/>
          <a:p>
            <a:pPr algn="ctr"/>
            <a:r>
              <a:rPr lang="en-US" sz="3600" dirty="0">
                <a:solidFill>
                  <a:srgbClr val="443322"/>
                </a:solidFill>
                <a:latin typeface="BigCaslonFB" panose="02000603080000020003" pitchFamily="2" charset="0"/>
              </a:rPr>
              <a:t>Louisiana Purchase </a:t>
            </a:r>
            <a:br>
              <a:rPr lang="en-US" sz="3600" dirty="0">
                <a:solidFill>
                  <a:srgbClr val="443322"/>
                </a:solidFill>
                <a:latin typeface="BigCaslonFB" panose="02000603080000020003" pitchFamily="2" charset="0"/>
              </a:rPr>
            </a:br>
            <a:r>
              <a:rPr lang="en-US" sz="3600" dirty="0">
                <a:solidFill>
                  <a:srgbClr val="443322"/>
                </a:solidFill>
                <a:latin typeface="BigCaslonFB" panose="02000603080000020003" pitchFamily="2" charset="0"/>
              </a:rPr>
              <a:t>Ceremony</a:t>
            </a:r>
            <a:br>
              <a:rPr lang="en-US" sz="3600" dirty="0">
                <a:solidFill>
                  <a:srgbClr val="443322"/>
                </a:solidFill>
                <a:latin typeface="BigCaslonFB" panose="02000603080000020003" pitchFamily="2" charset="0"/>
              </a:rPr>
            </a:br>
            <a:r>
              <a:rPr lang="en-US" sz="2600" dirty="0">
                <a:solidFill>
                  <a:srgbClr val="443322"/>
                </a:solidFill>
                <a:latin typeface="BigCaslonFB" panose="02000603080000020003" pitchFamily="2" charset="0"/>
              </a:rPr>
              <a:t>December 20, 1803</a:t>
            </a:r>
          </a:p>
        </p:txBody>
      </p:sp>
      <p:sp>
        <p:nvSpPr>
          <p:cNvPr id="7" name="TextBox 6">
            <a:extLst>
              <a:ext uri="{FF2B5EF4-FFF2-40B4-BE49-F238E27FC236}">
                <a16:creationId xmlns:a16="http://schemas.microsoft.com/office/drawing/2014/main" id="{E22BAC5E-50BE-554F-848A-313AF4DDB47C}"/>
              </a:ext>
            </a:extLst>
          </p:cNvPr>
          <p:cNvSpPr txBox="1"/>
          <p:nvPr/>
        </p:nvSpPr>
        <p:spPr>
          <a:xfrm>
            <a:off x="4665438" y="1905774"/>
            <a:ext cx="4402362" cy="5047536"/>
          </a:xfrm>
          <a:prstGeom prst="rect">
            <a:avLst/>
          </a:prstGeom>
          <a:noFill/>
        </p:spPr>
        <p:txBody>
          <a:bodyPr wrap="square" rtlCol="0">
            <a:spAutoFit/>
          </a:bodyPr>
          <a:lstStyle/>
          <a:p>
            <a:pPr algn="ctr"/>
            <a:r>
              <a:rPr lang="en-US" sz="3000" b="0" i="0" dirty="0">
                <a:solidFill>
                  <a:srgbClr val="333333"/>
                </a:solidFill>
                <a:effectLst/>
                <a:latin typeface="BigCaslonFB" panose="02000603080000020003" pitchFamily="2" charset="0"/>
              </a:rPr>
              <a:t>“</a:t>
            </a:r>
            <a:r>
              <a:rPr lang="en-US" sz="3000" b="0" i="0" dirty="0" err="1">
                <a:solidFill>
                  <a:srgbClr val="333333"/>
                </a:solidFill>
                <a:effectLst/>
                <a:latin typeface="BigCaslonFB" panose="02000603080000020003" pitchFamily="2" charset="0"/>
              </a:rPr>
              <a:t>Rumour</a:t>
            </a:r>
            <a:r>
              <a:rPr lang="en-US" sz="3000" b="0" i="0" dirty="0">
                <a:solidFill>
                  <a:srgbClr val="333333"/>
                </a:solidFill>
                <a:effectLst/>
                <a:latin typeface="BigCaslonFB" panose="02000603080000020003" pitchFamily="2" charset="0"/>
              </a:rPr>
              <a:t> the swiftest </a:t>
            </a:r>
            <a:br>
              <a:rPr lang="en-US" sz="3000" b="0" i="0" dirty="0">
                <a:solidFill>
                  <a:srgbClr val="333333"/>
                </a:solidFill>
                <a:effectLst/>
                <a:latin typeface="BigCaslonFB" panose="02000603080000020003" pitchFamily="2" charset="0"/>
              </a:rPr>
            </a:br>
            <a:r>
              <a:rPr lang="en-US" sz="3000" b="0" i="0" dirty="0">
                <a:solidFill>
                  <a:srgbClr val="333333"/>
                </a:solidFill>
                <a:effectLst/>
                <a:latin typeface="BigCaslonFB" panose="02000603080000020003" pitchFamily="2" charset="0"/>
              </a:rPr>
              <a:t>of all evils” (Virgil).</a:t>
            </a:r>
            <a:endParaRPr lang="en-US" sz="3000" b="0" i="0" dirty="0">
              <a:solidFill>
                <a:srgbClr val="443322"/>
              </a:solidFill>
              <a:effectLst/>
              <a:latin typeface="BigCaslonFB" panose="02000603080000020003" pitchFamily="2" charset="0"/>
            </a:endParaRPr>
          </a:p>
          <a:p>
            <a:pPr algn="ctr"/>
            <a:endParaRPr lang="en-US" sz="2500" dirty="0">
              <a:solidFill>
                <a:srgbClr val="443322"/>
              </a:solidFill>
              <a:latin typeface="BigCaslonFB" panose="02000603080000020003" pitchFamily="2" charset="0"/>
            </a:endParaRPr>
          </a:p>
          <a:p>
            <a:pPr marL="514350" indent="-514350">
              <a:buFont typeface="+mj-lt"/>
              <a:buAutoNum type="arabicPeriod"/>
            </a:pPr>
            <a:r>
              <a:rPr lang="en-US" sz="2500" b="0" i="0" dirty="0">
                <a:solidFill>
                  <a:srgbClr val="443322"/>
                </a:solidFill>
                <a:effectLst/>
                <a:latin typeface="BigCaslonFB" panose="02000603080000020003" pitchFamily="2" charset="0"/>
              </a:rPr>
              <a:t>The USA was planning </a:t>
            </a:r>
            <a:br>
              <a:rPr lang="en-US" sz="2500" b="0" i="0" dirty="0">
                <a:solidFill>
                  <a:srgbClr val="443322"/>
                </a:solidFill>
                <a:effectLst/>
                <a:latin typeface="BigCaslonFB" panose="02000603080000020003" pitchFamily="2" charset="0"/>
              </a:rPr>
            </a:br>
            <a:r>
              <a:rPr lang="en-US" sz="2500" b="0" i="0" dirty="0">
                <a:solidFill>
                  <a:srgbClr val="443322"/>
                </a:solidFill>
                <a:effectLst/>
                <a:latin typeface="BigCaslonFB" panose="02000603080000020003" pitchFamily="2" charset="0"/>
              </a:rPr>
              <a:t>to confiscate the convent’s property and deport the nuns.</a:t>
            </a:r>
          </a:p>
          <a:p>
            <a:pPr marL="514350" indent="-514350">
              <a:buFont typeface="+mj-lt"/>
              <a:buAutoNum type="arabicPeriod"/>
            </a:pPr>
            <a:r>
              <a:rPr lang="en-US" sz="2500" b="0" i="0" dirty="0">
                <a:solidFill>
                  <a:srgbClr val="333333"/>
                </a:solidFill>
                <a:effectLst/>
                <a:latin typeface="BigCaslonFB" panose="02000603080000020003" pitchFamily="2" charset="0"/>
              </a:rPr>
              <a:t>The USA would prohibit new nuns in the convent &amp; confiscate their property when the nuns died (Rodda). </a:t>
            </a:r>
            <a:endParaRPr lang="en-US" sz="2500" dirty="0">
              <a:solidFill>
                <a:srgbClr val="443322"/>
              </a:solidFill>
              <a:latin typeface="BigCaslonFB" panose="02000603080000020003" pitchFamily="2" charset="0"/>
            </a:endParaRPr>
          </a:p>
        </p:txBody>
      </p:sp>
    </p:spTree>
    <p:extLst>
      <p:ext uri="{BB962C8B-B14F-4D97-AF65-F5344CB8AC3E}">
        <p14:creationId xmlns:p14="http://schemas.microsoft.com/office/powerpoint/2010/main" val="1135160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197602-2DF0-1B33-FE6E-D4454C31C13E}"/>
              </a:ext>
            </a:extLst>
          </p:cNvPr>
          <p:cNvSpPr txBox="1"/>
          <p:nvPr/>
        </p:nvSpPr>
        <p:spPr>
          <a:xfrm>
            <a:off x="381000" y="789087"/>
            <a:ext cx="3962400" cy="5078313"/>
          </a:xfrm>
          <a:prstGeom prst="rect">
            <a:avLst/>
          </a:prstGeom>
          <a:noFill/>
        </p:spPr>
        <p:txBody>
          <a:bodyPr wrap="square" rtlCol="0">
            <a:spAutoFit/>
          </a:bodyPr>
          <a:lstStyle/>
          <a:p>
            <a:r>
              <a:rPr lang="en-US" sz="3200" dirty="0">
                <a:solidFill>
                  <a:srgbClr val="443322"/>
                </a:solidFill>
                <a:latin typeface="BigCaslonFB" panose="02000603080000020003" pitchFamily="2" charset="0"/>
              </a:rPr>
              <a:t>Claiborne tried to reassure the nuns, but their concerns resurfaced when the district commandant temporarily closed a Catholic church to quell a dispute between 2 rival priests and their adherents.</a:t>
            </a:r>
            <a:r>
              <a:rPr lang="en-US" sz="3600" dirty="0">
                <a:solidFill>
                  <a:srgbClr val="443322"/>
                </a:solidFill>
                <a:latin typeface="BigCaslonFB" panose="02000603080000020003" pitchFamily="2" charset="0"/>
              </a:rPr>
              <a:t> </a:t>
            </a:r>
          </a:p>
        </p:txBody>
      </p:sp>
      <p:pic>
        <p:nvPicPr>
          <p:cNvPr id="4" name="Picture 3">
            <a:extLst>
              <a:ext uri="{FF2B5EF4-FFF2-40B4-BE49-F238E27FC236}">
                <a16:creationId xmlns:a16="http://schemas.microsoft.com/office/drawing/2014/main" id="{FBF9B521-766F-275B-703C-0798C13D1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333" y="228600"/>
            <a:ext cx="4656667" cy="5867400"/>
          </a:xfrm>
          <a:prstGeom prst="rect">
            <a:avLst/>
          </a:prstGeom>
        </p:spPr>
      </p:pic>
      <p:sp>
        <p:nvSpPr>
          <p:cNvPr id="5" name="TextBox 4">
            <a:extLst>
              <a:ext uri="{FF2B5EF4-FFF2-40B4-BE49-F238E27FC236}">
                <a16:creationId xmlns:a16="http://schemas.microsoft.com/office/drawing/2014/main" id="{7E03666E-5A39-7B85-621C-9FEACAD22C5C}"/>
              </a:ext>
            </a:extLst>
          </p:cNvPr>
          <p:cNvSpPr txBox="1"/>
          <p:nvPr/>
        </p:nvSpPr>
        <p:spPr>
          <a:xfrm>
            <a:off x="5257800" y="6243935"/>
            <a:ext cx="3352800" cy="430887"/>
          </a:xfrm>
          <a:prstGeom prst="rect">
            <a:avLst/>
          </a:prstGeom>
          <a:noFill/>
        </p:spPr>
        <p:txBody>
          <a:bodyPr wrap="square" rtlCol="0">
            <a:spAutoFit/>
          </a:bodyPr>
          <a:lstStyle/>
          <a:p>
            <a:r>
              <a:rPr lang="en-US" sz="2200" dirty="0">
                <a:solidFill>
                  <a:srgbClr val="443322"/>
                </a:solidFill>
                <a:latin typeface="BigCaslonFB Black" panose="02000703080000020004" pitchFamily="2" charset="0"/>
              </a:rPr>
              <a:t>Gov. W.C.C. Claiborne</a:t>
            </a:r>
          </a:p>
        </p:txBody>
      </p:sp>
    </p:spTree>
    <p:extLst>
      <p:ext uri="{BB962C8B-B14F-4D97-AF65-F5344CB8AC3E}">
        <p14:creationId xmlns:p14="http://schemas.microsoft.com/office/powerpoint/2010/main" val="2944669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773082-55E3-3AE4-2317-B66752106030}"/>
              </a:ext>
            </a:extLst>
          </p:cNvPr>
          <p:cNvSpPr txBox="1"/>
          <p:nvPr/>
        </p:nvSpPr>
        <p:spPr>
          <a:xfrm>
            <a:off x="2133600" y="1447800"/>
            <a:ext cx="5354351" cy="1323439"/>
          </a:xfrm>
          <a:prstGeom prst="rect">
            <a:avLst/>
          </a:prstGeom>
          <a:noFill/>
        </p:spPr>
        <p:txBody>
          <a:bodyPr wrap="none" rtlCol="0">
            <a:spAutoFit/>
          </a:bodyPr>
          <a:lstStyle/>
          <a:p>
            <a:r>
              <a:rPr lang="en-US" sz="8000" dirty="0">
                <a:solidFill>
                  <a:srgbClr val="443322"/>
                </a:solidFill>
                <a:latin typeface="BigCaslonFB Black" panose="02000703080000020004" pitchFamily="2" charset="0"/>
              </a:rPr>
              <a:t>II. Purpose.</a:t>
            </a:r>
          </a:p>
        </p:txBody>
      </p:sp>
    </p:spTree>
    <p:extLst>
      <p:ext uri="{BB962C8B-B14F-4D97-AF65-F5344CB8AC3E}">
        <p14:creationId xmlns:p14="http://schemas.microsoft.com/office/powerpoint/2010/main" val="4153523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D39AA7-659E-1977-C472-53B725E48E7F}"/>
              </a:ext>
            </a:extLst>
          </p:cNvPr>
          <p:cNvSpPr txBox="1"/>
          <p:nvPr/>
        </p:nvSpPr>
        <p:spPr>
          <a:xfrm>
            <a:off x="609600" y="1295400"/>
            <a:ext cx="7848600" cy="5016758"/>
          </a:xfrm>
          <a:prstGeom prst="rect">
            <a:avLst/>
          </a:prstGeom>
          <a:noFill/>
        </p:spPr>
        <p:txBody>
          <a:bodyPr wrap="square" rtlCol="0">
            <a:spAutoFit/>
          </a:bodyPr>
          <a:lstStyle/>
          <a:p>
            <a:r>
              <a:rPr lang="en-US" sz="3200" b="0" i="0" dirty="0">
                <a:solidFill>
                  <a:srgbClr val="443322"/>
                </a:solidFill>
                <a:effectLst/>
                <a:latin typeface="BigCaslonFB" panose="02000603080000020003" pitchFamily="2" charset="0"/>
              </a:rPr>
              <a:t>…it is the cause of the Orphan, of the helpless child of Want, of the many who may be snatched from the paths of vice &amp; infamy under their guidance. &amp; be trained up in the habits of virtue &amp; religion to be happy &amp; useful, — of society which will be spared the burthen of the indigent &amp; the depredations of vice — of their country itself which cannot but acquire honor in fostering &amp; protecting such beneficent purposes.</a:t>
            </a:r>
            <a:r>
              <a:rPr lang="en-US" sz="3200" dirty="0">
                <a:solidFill>
                  <a:srgbClr val="443322"/>
                </a:solidFill>
                <a:latin typeface="BigCaslonFB" panose="02000603080000020003" pitchFamily="2" charset="0"/>
              </a:rPr>
              <a:t>             </a:t>
            </a:r>
          </a:p>
        </p:txBody>
      </p:sp>
      <p:sp>
        <p:nvSpPr>
          <p:cNvPr id="4" name="TextBox 3">
            <a:extLst>
              <a:ext uri="{FF2B5EF4-FFF2-40B4-BE49-F238E27FC236}">
                <a16:creationId xmlns:a16="http://schemas.microsoft.com/office/drawing/2014/main" id="{8D514ACA-567A-6038-D30A-A5F79A5960F7}"/>
              </a:ext>
            </a:extLst>
          </p:cNvPr>
          <p:cNvSpPr txBox="1"/>
          <p:nvPr/>
        </p:nvSpPr>
        <p:spPr>
          <a:xfrm>
            <a:off x="609600" y="304800"/>
            <a:ext cx="8763000" cy="830997"/>
          </a:xfrm>
          <a:prstGeom prst="rect">
            <a:avLst/>
          </a:prstGeom>
          <a:noFill/>
        </p:spPr>
        <p:txBody>
          <a:bodyPr wrap="square" rtlCol="0">
            <a:spAutoFit/>
          </a:bodyPr>
          <a:lstStyle/>
          <a:p>
            <a:r>
              <a:rPr lang="en-US" sz="4800" i="1" dirty="0">
                <a:solidFill>
                  <a:srgbClr val="443322"/>
                </a:solidFill>
                <a:latin typeface="BigCaslonFB Black" panose="02000703080000020004" pitchFamily="2" charset="0"/>
              </a:rPr>
              <a:t>Ethos</a:t>
            </a:r>
            <a:r>
              <a:rPr lang="en-US" sz="4800" dirty="0">
                <a:solidFill>
                  <a:srgbClr val="443322"/>
                </a:solidFill>
                <a:latin typeface="BigCaslonFB Black" panose="02000703080000020004" pitchFamily="2" charset="0"/>
              </a:rPr>
              <a:t>—Respectability Politics</a:t>
            </a:r>
          </a:p>
        </p:txBody>
      </p:sp>
    </p:spTree>
    <p:extLst>
      <p:ext uri="{BB962C8B-B14F-4D97-AF65-F5344CB8AC3E}">
        <p14:creationId xmlns:p14="http://schemas.microsoft.com/office/powerpoint/2010/main" val="2788486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11C9AD-FEA3-3710-B02F-A4A1A59032A2}"/>
              </a:ext>
            </a:extLst>
          </p:cNvPr>
          <p:cNvSpPr txBox="1"/>
          <p:nvPr/>
        </p:nvSpPr>
        <p:spPr>
          <a:xfrm>
            <a:off x="152400" y="-41434"/>
            <a:ext cx="8991600" cy="2708434"/>
          </a:xfrm>
          <a:prstGeom prst="rect">
            <a:avLst/>
          </a:prstGeom>
          <a:noFill/>
        </p:spPr>
        <p:txBody>
          <a:bodyPr wrap="square" rtlCol="0">
            <a:spAutoFit/>
          </a:bodyPr>
          <a:lstStyle/>
          <a:p>
            <a:r>
              <a:rPr lang="en-US" sz="3400" b="0" i="0" dirty="0">
                <a:solidFill>
                  <a:srgbClr val="000020"/>
                </a:solidFill>
                <a:effectLst/>
                <a:latin typeface="Times New Roman" panose="02020603050405020304" pitchFamily="18" charset="0"/>
              </a:rPr>
              <a:t>A lady asked Dr. Franklin, “ Well Doctor, what have we got, a republic or a monarchy?” </a:t>
            </a:r>
          </a:p>
          <a:p>
            <a:endParaRPr lang="en-US" sz="3400" dirty="0">
              <a:solidFill>
                <a:srgbClr val="000020"/>
              </a:solidFill>
              <a:latin typeface="Times New Roman" panose="02020603050405020304" pitchFamily="18" charset="0"/>
            </a:endParaRPr>
          </a:p>
          <a:p>
            <a:r>
              <a:rPr lang="en-US" sz="3400" b="0" i="0" dirty="0">
                <a:solidFill>
                  <a:srgbClr val="000020"/>
                </a:solidFill>
                <a:effectLst/>
                <a:latin typeface="Times New Roman" panose="02020603050405020304" pitchFamily="18" charset="0"/>
              </a:rPr>
              <a:t>“A republic,” replied the Doctor, “if you can keep it.” </a:t>
            </a:r>
            <a:endParaRPr lang="en-US" sz="3400" dirty="0">
              <a:latin typeface="BigCaslonFB" panose="02000603080000020003" pitchFamily="2" charset="0"/>
            </a:endParaRPr>
          </a:p>
        </p:txBody>
      </p:sp>
      <p:pic>
        <p:nvPicPr>
          <p:cNvPr id="4" name="Picture 3">
            <a:extLst>
              <a:ext uri="{FF2B5EF4-FFF2-40B4-BE49-F238E27FC236}">
                <a16:creationId xmlns:a16="http://schemas.microsoft.com/office/drawing/2014/main" id="{1FC79B26-B055-515B-D594-6481B919B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4941"/>
            <a:ext cx="9144000" cy="4303059"/>
          </a:xfrm>
          <a:prstGeom prst="rect">
            <a:avLst/>
          </a:prstGeom>
        </p:spPr>
      </p:pic>
    </p:spTree>
    <p:extLst>
      <p:ext uri="{BB962C8B-B14F-4D97-AF65-F5344CB8AC3E}">
        <p14:creationId xmlns:p14="http://schemas.microsoft.com/office/powerpoint/2010/main" val="2796299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AA26DB-18A9-6913-3C5D-405D63D5F7D2}"/>
              </a:ext>
            </a:extLst>
          </p:cNvPr>
          <p:cNvSpPr txBox="1"/>
          <p:nvPr/>
        </p:nvSpPr>
        <p:spPr>
          <a:xfrm>
            <a:off x="1219200" y="990600"/>
            <a:ext cx="184731" cy="369332"/>
          </a:xfrm>
          <a:prstGeom prst="rect">
            <a:avLst/>
          </a:prstGeom>
          <a:noFill/>
        </p:spPr>
        <p:txBody>
          <a:bodyPr wrap="none" rtlCol="0">
            <a:spAutoFit/>
          </a:bodyPr>
          <a:lstStyle/>
          <a:p>
            <a:endParaRPr lang="en-US" dirty="0"/>
          </a:p>
        </p:txBody>
      </p:sp>
      <p:sp>
        <p:nvSpPr>
          <p:cNvPr id="8" name="Rectangle 9">
            <a:extLst>
              <a:ext uri="{FF2B5EF4-FFF2-40B4-BE49-F238E27FC236}">
                <a16:creationId xmlns:a16="http://schemas.microsoft.com/office/drawing/2014/main" id="{51E31B40-17EF-BCCF-E04E-2F8DAD8F6F1C}"/>
              </a:ext>
            </a:extLst>
          </p:cNvPr>
          <p:cNvSpPr>
            <a:spLocks noChangeArrowheads="1"/>
          </p:cNvSpPr>
          <p:nvPr/>
        </p:nvSpPr>
        <p:spPr bwMode="auto">
          <a:xfrm>
            <a:off x="497711" y="1196400"/>
            <a:ext cx="8417689"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443322"/>
                </a:solidFill>
                <a:effectLst/>
                <a:latin typeface="BigCaslonFB" panose="02000603080000020003" pitchFamily="2" charset="0"/>
              </a:rPr>
              <a:t>they believe that without any direct application, </a:t>
            </a:r>
            <a:br>
              <a:rPr kumimoji="0" lang="en-US" altLang="en-US" sz="3200" b="0" i="0" u="none" strike="noStrike" cap="none" normalizeH="0" baseline="0" dirty="0">
                <a:ln>
                  <a:noFill/>
                </a:ln>
                <a:solidFill>
                  <a:srgbClr val="443322"/>
                </a:solidFill>
                <a:effectLst/>
                <a:latin typeface="BigCaslonFB" panose="02000603080000020003" pitchFamily="2" charset="0"/>
              </a:rPr>
            </a:br>
            <a:r>
              <a:rPr kumimoji="0" lang="en-US" altLang="en-US" sz="3200" b="0" i="0" u="none" strike="noStrike" cap="none" normalizeH="0" baseline="0" dirty="0">
                <a:ln>
                  <a:noFill/>
                </a:ln>
                <a:solidFill>
                  <a:srgbClr val="443322"/>
                </a:solidFill>
                <a:effectLst/>
                <a:latin typeface="BigCaslonFB" panose="02000603080000020003" pitchFamily="2" charset="0"/>
              </a:rPr>
              <a:t>the treaty of Cession, and the </a:t>
            </a:r>
            <a:r>
              <a:rPr kumimoji="0" lang="en-US" altLang="en-US" sz="3200" b="0" i="0" u="none" strike="noStrike" cap="none" normalizeH="0" baseline="0" dirty="0" err="1">
                <a:ln>
                  <a:noFill/>
                </a:ln>
                <a:solidFill>
                  <a:srgbClr val="443322"/>
                </a:solidFill>
                <a:effectLst/>
                <a:latin typeface="BigCaslonFB" panose="02000603080000020003" pitchFamily="2" charset="0"/>
              </a:rPr>
              <a:t>sence</a:t>
            </a:r>
            <a:r>
              <a:rPr kumimoji="0" lang="en-US" altLang="en-US" sz="3200" b="0" i="0" u="none" strike="noStrike" cap="none" normalizeH="0" baseline="0" dirty="0">
                <a:ln>
                  <a:noFill/>
                </a:ln>
                <a:solidFill>
                  <a:srgbClr val="443322"/>
                </a:solidFill>
                <a:effectLst/>
                <a:latin typeface="BigCaslonFB" panose="02000603080000020003" pitchFamily="2" charset="0"/>
              </a:rPr>
              <a:t> of Justice </a:t>
            </a:r>
            <a:br>
              <a:rPr kumimoji="0" lang="en-US" altLang="en-US" sz="3200" b="0" i="0" u="none" strike="noStrike" cap="none" normalizeH="0" baseline="0" dirty="0">
                <a:ln>
                  <a:noFill/>
                </a:ln>
                <a:solidFill>
                  <a:srgbClr val="443322"/>
                </a:solidFill>
                <a:effectLst/>
                <a:latin typeface="BigCaslonFB" panose="02000603080000020003" pitchFamily="2" charset="0"/>
              </a:rPr>
            </a:br>
            <a:r>
              <a:rPr kumimoji="0" lang="en-US" altLang="en-US" sz="3200" b="0" i="0" u="none" strike="noStrike" cap="none" normalizeH="0" baseline="0" dirty="0">
                <a:ln>
                  <a:noFill/>
                </a:ln>
                <a:solidFill>
                  <a:srgbClr val="443322"/>
                </a:solidFill>
                <a:effectLst/>
                <a:latin typeface="BigCaslonFB" panose="02000603080000020003" pitchFamily="2" charset="0"/>
              </a:rPr>
              <a:t>which marks the character of the United States, </a:t>
            </a:r>
            <a:br>
              <a:rPr kumimoji="0" lang="en-US" altLang="en-US" sz="3200" b="0" i="0" u="none" strike="noStrike" cap="none" normalizeH="0" baseline="0" dirty="0">
                <a:ln>
                  <a:noFill/>
                </a:ln>
                <a:solidFill>
                  <a:srgbClr val="443322"/>
                </a:solidFill>
                <a:effectLst/>
                <a:latin typeface="BigCaslonFB" panose="02000603080000020003" pitchFamily="2" charset="0"/>
              </a:rPr>
            </a:br>
            <a:r>
              <a:rPr kumimoji="0" lang="en-US" altLang="en-US" sz="3200" b="0" i="0" u="none" strike="noStrike" cap="none" normalizeH="0" baseline="0" dirty="0">
                <a:ln>
                  <a:noFill/>
                </a:ln>
                <a:solidFill>
                  <a:srgbClr val="443322"/>
                </a:solidFill>
                <a:effectLst/>
                <a:latin typeface="BigCaslonFB" panose="02000603080000020003" pitchFamily="2" charset="0"/>
              </a:rPr>
              <a:t>would have secured to them the property they </a:t>
            </a:r>
            <a:br>
              <a:rPr kumimoji="0" lang="en-US" altLang="en-US" sz="3200" b="0" i="0" u="none" strike="noStrike" cap="none" normalizeH="0" baseline="0" dirty="0">
                <a:ln>
                  <a:noFill/>
                </a:ln>
                <a:solidFill>
                  <a:srgbClr val="443322"/>
                </a:solidFill>
                <a:effectLst/>
                <a:latin typeface="BigCaslonFB" panose="02000603080000020003" pitchFamily="2" charset="0"/>
              </a:rPr>
            </a:br>
            <a:r>
              <a:rPr kumimoji="0" lang="en-US" altLang="en-US" sz="3200" b="0" i="0" u="none" strike="noStrike" cap="none" normalizeH="0" baseline="0" dirty="0">
                <a:ln>
                  <a:noFill/>
                </a:ln>
                <a:solidFill>
                  <a:srgbClr val="443322"/>
                </a:solidFill>
                <a:effectLst/>
                <a:latin typeface="BigCaslonFB" panose="02000603080000020003" pitchFamily="2" charset="0"/>
              </a:rPr>
              <a:t>now possess, but considering a sacred deposit, </a:t>
            </a:r>
            <a:br>
              <a:rPr kumimoji="0" lang="en-US" altLang="en-US" sz="3200" b="0" i="0" u="none" strike="noStrike" cap="none" normalizeH="0" baseline="0" dirty="0">
                <a:ln>
                  <a:noFill/>
                </a:ln>
                <a:solidFill>
                  <a:srgbClr val="443322"/>
                </a:solidFill>
                <a:effectLst/>
                <a:latin typeface="BigCaslonFB" panose="02000603080000020003" pitchFamily="2" charset="0"/>
              </a:rPr>
            </a:br>
            <a:r>
              <a:rPr kumimoji="0" lang="en-US" altLang="en-US" sz="3200" b="0" i="0" u="none" strike="noStrike" cap="none" normalizeH="0" baseline="0" dirty="0">
                <a:ln>
                  <a:noFill/>
                </a:ln>
                <a:solidFill>
                  <a:srgbClr val="443322"/>
                </a:solidFill>
                <a:effectLst/>
                <a:latin typeface="BigCaslonFB" panose="02000603080000020003" pitchFamily="2" charset="0"/>
              </a:rPr>
              <a:t>they would fail in a duty they deem essential were </a:t>
            </a:r>
            <a:br>
              <a:rPr kumimoji="0" lang="en-US" altLang="en-US" sz="3200" b="0" i="0" u="none" strike="noStrike" cap="none" normalizeH="0" baseline="0" dirty="0">
                <a:ln>
                  <a:noFill/>
                </a:ln>
                <a:solidFill>
                  <a:srgbClr val="443322"/>
                </a:solidFill>
                <a:effectLst/>
                <a:latin typeface="BigCaslonFB" panose="02000603080000020003" pitchFamily="2" charset="0"/>
              </a:rPr>
            </a:br>
            <a:r>
              <a:rPr kumimoji="0" lang="en-US" altLang="en-US" sz="3200" b="0" i="0" u="none" strike="noStrike" cap="none" normalizeH="0" baseline="0" dirty="0">
                <a:ln>
                  <a:noFill/>
                </a:ln>
                <a:solidFill>
                  <a:srgbClr val="443322"/>
                </a:solidFill>
                <a:effectLst/>
                <a:latin typeface="BigCaslonFB" panose="02000603080000020003" pitchFamily="2" charset="0"/>
              </a:rPr>
              <a:t>they to </a:t>
            </a:r>
            <a:r>
              <a:rPr kumimoji="0" lang="en-US" altLang="en-US" sz="3200" b="0" i="0" u="none" strike="noStrike" cap="none" normalizeH="0" baseline="0" dirty="0" err="1">
                <a:ln>
                  <a:noFill/>
                </a:ln>
                <a:solidFill>
                  <a:srgbClr val="443322"/>
                </a:solidFill>
                <a:effectLst/>
                <a:latin typeface="BigCaslonFB" panose="02000603080000020003" pitchFamily="2" charset="0"/>
              </a:rPr>
              <a:t>ommit</a:t>
            </a:r>
            <a:r>
              <a:rPr kumimoji="0" lang="en-US" altLang="en-US" sz="3200" b="0" i="0" u="none" strike="noStrike" cap="none" normalizeH="0" baseline="0" dirty="0">
                <a:ln>
                  <a:noFill/>
                </a:ln>
                <a:solidFill>
                  <a:srgbClr val="443322"/>
                </a:solidFill>
                <a:effectLst/>
                <a:latin typeface="BigCaslonFB" panose="02000603080000020003" pitchFamily="2" charset="0"/>
              </a:rPr>
              <a:t> requesting, that it may be formally </a:t>
            </a:r>
            <a:br>
              <a:rPr kumimoji="0" lang="en-US" altLang="en-US" sz="3200" b="0" i="0" u="none" strike="noStrike" cap="none" normalizeH="0" baseline="0" dirty="0">
                <a:ln>
                  <a:noFill/>
                </a:ln>
                <a:solidFill>
                  <a:srgbClr val="443322"/>
                </a:solidFill>
                <a:effectLst/>
                <a:latin typeface="BigCaslonFB" panose="02000603080000020003" pitchFamily="2" charset="0"/>
              </a:rPr>
            </a:br>
            <a:r>
              <a:rPr kumimoji="0" lang="en-US" altLang="en-US" sz="3200" b="0" i="0" u="none" strike="noStrike" cap="none" normalizeH="0" baseline="0" dirty="0">
                <a:ln>
                  <a:noFill/>
                </a:ln>
                <a:solidFill>
                  <a:srgbClr val="443322"/>
                </a:solidFill>
                <a:effectLst/>
                <a:latin typeface="BigCaslonFB" panose="02000603080000020003" pitchFamily="2" charset="0"/>
              </a:rPr>
              <a:t>confirmed to them &amp; their successors, &amp; that you </a:t>
            </a:r>
            <a:br>
              <a:rPr kumimoji="0" lang="en-US" altLang="en-US" sz="3200" b="0" i="0" u="none" strike="noStrike" cap="none" normalizeH="0" baseline="0" dirty="0">
                <a:ln>
                  <a:noFill/>
                </a:ln>
                <a:solidFill>
                  <a:srgbClr val="443322"/>
                </a:solidFill>
                <a:effectLst/>
                <a:latin typeface="BigCaslonFB" panose="02000603080000020003" pitchFamily="2" charset="0"/>
              </a:rPr>
            </a:br>
            <a:r>
              <a:rPr kumimoji="0" lang="en-US" altLang="en-US" sz="3200" b="0" i="0" u="none" strike="noStrike" cap="none" normalizeH="0" baseline="0" dirty="0">
                <a:ln>
                  <a:noFill/>
                </a:ln>
                <a:solidFill>
                  <a:srgbClr val="443322"/>
                </a:solidFill>
                <a:effectLst/>
                <a:latin typeface="BigCaslonFB" panose="02000603080000020003" pitchFamily="2" charset="0"/>
              </a:rPr>
              <a:t>may be pleased to communicate this request to </a:t>
            </a:r>
            <a:br>
              <a:rPr kumimoji="0" lang="en-US" altLang="en-US" sz="3200" b="0" i="0" u="none" strike="noStrike" cap="none" normalizeH="0" baseline="0" dirty="0">
                <a:ln>
                  <a:noFill/>
                </a:ln>
                <a:solidFill>
                  <a:srgbClr val="443322"/>
                </a:solidFill>
                <a:effectLst/>
                <a:latin typeface="BigCaslonFB" panose="02000603080000020003" pitchFamily="2" charset="0"/>
              </a:rPr>
            </a:br>
            <a:r>
              <a:rPr kumimoji="0" lang="en-US" altLang="en-US" sz="3200" b="0" i="0" u="none" strike="noStrike" cap="none" normalizeH="0" baseline="0" dirty="0">
                <a:ln>
                  <a:noFill/>
                </a:ln>
                <a:solidFill>
                  <a:srgbClr val="443322"/>
                </a:solidFill>
                <a:effectLst/>
                <a:latin typeface="BigCaslonFB" panose="02000603080000020003" pitchFamily="2" charset="0"/>
              </a:rPr>
              <a:t>the Congress of the United States in such a </a:t>
            </a:r>
            <a:br>
              <a:rPr kumimoji="0" lang="en-US" altLang="en-US" sz="3200" b="0" i="0" u="none" strike="noStrike" cap="none" normalizeH="0" baseline="0" dirty="0">
                <a:ln>
                  <a:noFill/>
                </a:ln>
                <a:solidFill>
                  <a:srgbClr val="443322"/>
                </a:solidFill>
                <a:effectLst/>
                <a:latin typeface="BigCaslonFB" panose="02000603080000020003" pitchFamily="2" charset="0"/>
              </a:rPr>
            </a:br>
            <a:r>
              <a:rPr kumimoji="0" lang="en-US" altLang="en-US" sz="3200" b="0" i="0" u="none" strike="noStrike" cap="none" normalizeH="0" baseline="0" dirty="0">
                <a:ln>
                  <a:noFill/>
                </a:ln>
                <a:solidFill>
                  <a:srgbClr val="443322"/>
                </a:solidFill>
                <a:effectLst/>
                <a:latin typeface="BigCaslonFB" panose="02000603080000020003" pitchFamily="2" charset="0"/>
              </a:rPr>
              <a:t>manner as you may deem proper </a:t>
            </a:r>
            <a:r>
              <a:rPr lang="en-US" sz="3200" dirty="0">
                <a:solidFill>
                  <a:srgbClr val="443322"/>
                </a:solidFill>
                <a:latin typeface="BigCaslonFB" panose="02000603080000020003" pitchFamily="2" charset="0"/>
              </a:rPr>
              <a:t>—</a:t>
            </a:r>
            <a:r>
              <a:rPr kumimoji="0" lang="en-US" altLang="en-US" sz="3200" b="0" i="0" u="none" strike="noStrike" cap="none" normalizeH="0" baseline="0" dirty="0">
                <a:ln>
                  <a:noFill/>
                </a:ln>
                <a:solidFill>
                  <a:srgbClr val="443322"/>
                </a:solidFill>
                <a:effectLst/>
                <a:latin typeface="BigCaslonFB" panose="02000603080000020003" pitchFamily="2" charset="0"/>
              </a:rPr>
              <a:t>                          </a:t>
            </a:r>
          </a:p>
        </p:txBody>
      </p:sp>
      <p:sp>
        <p:nvSpPr>
          <p:cNvPr id="10" name="TextBox 9">
            <a:extLst>
              <a:ext uri="{FF2B5EF4-FFF2-40B4-BE49-F238E27FC236}">
                <a16:creationId xmlns:a16="http://schemas.microsoft.com/office/drawing/2014/main" id="{4B37ED6B-056D-CA08-7E58-0C398C5B4032}"/>
              </a:ext>
            </a:extLst>
          </p:cNvPr>
          <p:cNvSpPr txBox="1"/>
          <p:nvPr/>
        </p:nvSpPr>
        <p:spPr>
          <a:xfrm>
            <a:off x="2895600" y="152400"/>
            <a:ext cx="4343400" cy="830997"/>
          </a:xfrm>
          <a:prstGeom prst="rect">
            <a:avLst/>
          </a:prstGeom>
          <a:noFill/>
        </p:spPr>
        <p:txBody>
          <a:bodyPr wrap="square" rtlCol="0">
            <a:spAutoFit/>
          </a:bodyPr>
          <a:lstStyle/>
          <a:p>
            <a:r>
              <a:rPr lang="en-US" sz="4800" dirty="0">
                <a:solidFill>
                  <a:srgbClr val="443322"/>
                </a:solidFill>
                <a:latin typeface="BigCaslonFB Black" panose="02000703080000020004" pitchFamily="2" charset="0"/>
              </a:rPr>
              <a:t>The Request</a:t>
            </a:r>
          </a:p>
        </p:txBody>
      </p:sp>
    </p:spTree>
    <p:extLst>
      <p:ext uri="{BB962C8B-B14F-4D97-AF65-F5344CB8AC3E}">
        <p14:creationId xmlns:p14="http://schemas.microsoft.com/office/powerpoint/2010/main" val="3705959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239DF4-E19C-7DFE-DD23-2F7FAE5091C4}"/>
              </a:ext>
            </a:extLst>
          </p:cNvPr>
          <p:cNvSpPr txBox="1"/>
          <p:nvPr/>
        </p:nvSpPr>
        <p:spPr>
          <a:xfrm>
            <a:off x="1121564" y="1066800"/>
            <a:ext cx="7108036" cy="1938992"/>
          </a:xfrm>
          <a:prstGeom prst="rect">
            <a:avLst/>
          </a:prstGeom>
          <a:noFill/>
        </p:spPr>
        <p:txBody>
          <a:bodyPr wrap="none" rtlCol="0">
            <a:spAutoFit/>
          </a:bodyPr>
          <a:lstStyle/>
          <a:p>
            <a:pPr marL="742950" indent="-742950">
              <a:buFont typeface="+mj-lt"/>
              <a:buAutoNum type="arabicPeriod"/>
            </a:pPr>
            <a:r>
              <a:rPr lang="en-US" sz="4000" dirty="0">
                <a:solidFill>
                  <a:srgbClr val="443322"/>
                </a:solidFill>
                <a:latin typeface="BigCaslonFB" panose="02000603080000020003" pitchFamily="2" charset="0"/>
              </a:rPr>
              <a:t>Keep their property.</a:t>
            </a:r>
          </a:p>
          <a:p>
            <a:pPr marL="742950" indent="-742950">
              <a:buFont typeface="+mj-lt"/>
              <a:buAutoNum type="arabicPeriod"/>
            </a:pPr>
            <a:r>
              <a:rPr lang="en-US" sz="4000" dirty="0">
                <a:solidFill>
                  <a:srgbClr val="443322"/>
                </a:solidFill>
                <a:latin typeface="BigCaslonFB" panose="02000603080000020003" pitchFamily="2" charset="0"/>
              </a:rPr>
              <a:t>Continue to educate girls.</a:t>
            </a:r>
          </a:p>
          <a:p>
            <a:pPr marL="742950" indent="-742950">
              <a:buFont typeface="+mj-lt"/>
              <a:buAutoNum type="arabicPeriod"/>
            </a:pPr>
            <a:r>
              <a:rPr lang="en-US" sz="4000" dirty="0">
                <a:solidFill>
                  <a:srgbClr val="443322"/>
                </a:solidFill>
                <a:latin typeface="BigCaslonFB" panose="02000603080000020003" pitchFamily="2" charset="0"/>
              </a:rPr>
              <a:t>Add new nuns to the convent.</a:t>
            </a:r>
          </a:p>
        </p:txBody>
      </p:sp>
    </p:spTree>
    <p:extLst>
      <p:ext uri="{BB962C8B-B14F-4D97-AF65-F5344CB8AC3E}">
        <p14:creationId xmlns:p14="http://schemas.microsoft.com/office/powerpoint/2010/main" val="1758066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EFC6C5-5233-5E8A-EACA-1226DAAB0BDE}"/>
              </a:ext>
            </a:extLst>
          </p:cNvPr>
          <p:cNvSpPr txBox="1"/>
          <p:nvPr/>
        </p:nvSpPr>
        <p:spPr>
          <a:xfrm>
            <a:off x="457200" y="381000"/>
            <a:ext cx="2667000" cy="1938992"/>
          </a:xfrm>
          <a:prstGeom prst="rect">
            <a:avLst/>
          </a:prstGeom>
          <a:noFill/>
        </p:spPr>
        <p:txBody>
          <a:bodyPr wrap="square" rtlCol="0">
            <a:spAutoFit/>
          </a:bodyPr>
          <a:lstStyle/>
          <a:p>
            <a:pPr algn="ctr"/>
            <a:r>
              <a:rPr lang="en-US" sz="4000" dirty="0">
                <a:solidFill>
                  <a:srgbClr val="443322"/>
                </a:solidFill>
                <a:latin typeface="BigCaslonFB Black" panose="02000703080000020004" pitchFamily="2" charset="0"/>
              </a:rPr>
              <a:t>Thomas </a:t>
            </a:r>
            <a:br>
              <a:rPr lang="en-US" sz="4000" dirty="0">
                <a:solidFill>
                  <a:srgbClr val="443322"/>
                </a:solidFill>
                <a:latin typeface="BigCaslonFB Black" panose="02000703080000020004" pitchFamily="2" charset="0"/>
              </a:rPr>
            </a:br>
            <a:r>
              <a:rPr lang="en-US" sz="4000" dirty="0">
                <a:solidFill>
                  <a:srgbClr val="443322"/>
                </a:solidFill>
                <a:latin typeface="BigCaslonFB Black" panose="02000703080000020004" pitchFamily="2" charset="0"/>
              </a:rPr>
              <a:t>Jefferson’s </a:t>
            </a:r>
            <a:br>
              <a:rPr lang="en-US" sz="4000" dirty="0">
                <a:solidFill>
                  <a:srgbClr val="443322"/>
                </a:solidFill>
                <a:latin typeface="BigCaslonFB Black" panose="02000703080000020004" pitchFamily="2" charset="0"/>
              </a:rPr>
            </a:br>
            <a:r>
              <a:rPr lang="en-US" sz="4000" dirty="0">
                <a:solidFill>
                  <a:srgbClr val="443322"/>
                </a:solidFill>
                <a:latin typeface="BigCaslonFB Black" panose="02000703080000020004" pitchFamily="2" charset="0"/>
              </a:rPr>
              <a:t>Reply</a:t>
            </a:r>
          </a:p>
        </p:txBody>
      </p:sp>
      <p:pic>
        <p:nvPicPr>
          <p:cNvPr id="5" name="Picture 4">
            <a:extLst>
              <a:ext uri="{FF2B5EF4-FFF2-40B4-BE49-F238E27FC236}">
                <a16:creationId xmlns:a16="http://schemas.microsoft.com/office/drawing/2014/main" id="{0EA75F44-0535-8433-82CC-EE4CBB2F9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7474"/>
            <a:ext cx="5638800" cy="6932950"/>
          </a:xfrm>
          <a:prstGeom prst="rect">
            <a:avLst/>
          </a:prstGeom>
        </p:spPr>
      </p:pic>
    </p:spTree>
    <p:extLst>
      <p:ext uri="{BB962C8B-B14F-4D97-AF65-F5344CB8AC3E}">
        <p14:creationId xmlns:p14="http://schemas.microsoft.com/office/powerpoint/2010/main" val="2982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F5BD78-A03B-A604-D121-679475F6B8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214312"/>
            <a:ext cx="13411200" cy="7543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A948BB-C570-A2A2-653D-094FAF8090DB}"/>
              </a:ext>
            </a:extLst>
          </p:cNvPr>
          <p:cNvSpPr txBox="1"/>
          <p:nvPr/>
        </p:nvSpPr>
        <p:spPr>
          <a:xfrm>
            <a:off x="533400" y="1384042"/>
            <a:ext cx="8382000" cy="5016758"/>
          </a:xfrm>
          <a:prstGeom prst="rect">
            <a:avLst/>
          </a:prstGeom>
          <a:noFill/>
        </p:spPr>
        <p:txBody>
          <a:bodyPr wrap="square" rtlCol="0">
            <a:spAutoFit/>
          </a:bodyPr>
          <a:lstStyle/>
          <a:p>
            <a:r>
              <a:rPr lang="en-US" sz="3200" b="0" i="0" dirty="0">
                <a:solidFill>
                  <a:srgbClr val="443322"/>
                </a:solidFill>
                <a:effectLst/>
                <a:latin typeface="BigCaslonFB" panose="02000603080000020003" pitchFamily="2" charset="0"/>
              </a:rPr>
              <a:t>I have </a:t>
            </a:r>
            <a:r>
              <a:rPr lang="en-US" sz="3200" b="0" i="0" dirty="0" err="1">
                <a:solidFill>
                  <a:srgbClr val="443322"/>
                </a:solidFill>
                <a:effectLst/>
                <a:latin typeface="BigCaslonFB" panose="02000603080000020003" pitchFamily="2" charset="0"/>
              </a:rPr>
              <a:t>recieved</a:t>
            </a:r>
            <a:r>
              <a:rPr lang="en-US" sz="3200" b="0" i="0" dirty="0">
                <a:solidFill>
                  <a:srgbClr val="443322"/>
                </a:solidFill>
                <a:effectLst/>
                <a:latin typeface="BigCaslonFB" panose="02000603080000020003" pitchFamily="2" charset="0"/>
              </a:rPr>
              <a:t>, holy sisters, the letter you have written me wherein you express anxiety for the property vested in your institution by the former governments of Louisiana. the principles of the constitution and government of the United states are a sure guarantee to you that it will be preserved to you sacred and inviolate, and that your institution will be permitted to govern itself according to it’s own voluntary rules, without interference from the civil authority.</a:t>
            </a:r>
            <a:endParaRPr lang="en-US" sz="3200" dirty="0">
              <a:solidFill>
                <a:srgbClr val="443322"/>
              </a:solidFill>
              <a:latin typeface="BigCaslonFB" panose="02000603080000020003" pitchFamily="2" charset="0"/>
            </a:endParaRPr>
          </a:p>
        </p:txBody>
      </p:sp>
      <p:sp>
        <p:nvSpPr>
          <p:cNvPr id="4" name="TextBox 3">
            <a:extLst>
              <a:ext uri="{FF2B5EF4-FFF2-40B4-BE49-F238E27FC236}">
                <a16:creationId xmlns:a16="http://schemas.microsoft.com/office/drawing/2014/main" id="{048E9657-3B32-35B3-C20D-AF2934972B10}"/>
              </a:ext>
            </a:extLst>
          </p:cNvPr>
          <p:cNvSpPr txBox="1"/>
          <p:nvPr/>
        </p:nvSpPr>
        <p:spPr>
          <a:xfrm>
            <a:off x="1512124" y="388203"/>
            <a:ext cx="5955476" cy="830997"/>
          </a:xfrm>
          <a:prstGeom prst="rect">
            <a:avLst/>
          </a:prstGeom>
          <a:noFill/>
        </p:spPr>
        <p:txBody>
          <a:bodyPr wrap="none" rtlCol="0">
            <a:spAutoFit/>
          </a:bodyPr>
          <a:lstStyle/>
          <a:p>
            <a:r>
              <a:rPr lang="en-US" sz="4800" dirty="0">
                <a:solidFill>
                  <a:srgbClr val="443322"/>
                </a:solidFill>
                <a:latin typeface="BigCaslonFB Black" panose="02000703080000020004" pitchFamily="2" charset="0"/>
              </a:rPr>
              <a:t>The First Amendment</a:t>
            </a:r>
          </a:p>
        </p:txBody>
      </p:sp>
    </p:spTree>
    <p:extLst>
      <p:ext uri="{BB962C8B-B14F-4D97-AF65-F5344CB8AC3E}">
        <p14:creationId xmlns:p14="http://schemas.microsoft.com/office/powerpoint/2010/main" val="4286673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C97591-48FE-2E68-292C-E75492FFB343}"/>
              </a:ext>
            </a:extLst>
          </p:cNvPr>
          <p:cNvSpPr txBox="1"/>
          <p:nvPr/>
        </p:nvSpPr>
        <p:spPr>
          <a:xfrm>
            <a:off x="762000" y="1307842"/>
            <a:ext cx="7391400" cy="5016758"/>
          </a:xfrm>
          <a:prstGeom prst="rect">
            <a:avLst/>
          </a:prstGeom>
          <a:noFill/>
        </p:spPr>
        <p:txBody>
          <a:bodyPr wrap="square" rtlCol="0">
            <a:spAutoFit/>
          </a:bodyPr>
          <a:lstStyle/>
          <a:p>
            <a:r>
              <a:rPr lang="en-US" sz="3200" b="0" i="0" dirty="0">
                <a:solidFill>
                  <a:srgbClr val="443322"/>
                </a:solidFill>
                <a:effectLst/>
                <a:latin typeface="BigCaslonFB" panose="02000603080000020003" pitchFamily="2" charset="0"/>
              </a:rPr>
              <a:t>…whatever diversity of shade may appear in the religious opinions of our fellow citizens, the charitable objects of your institution cannot be indifferent to any; and it’s furtherance of the wholesome purposes of society, by training up it’s younger members in the way they should go, cannot fail to ensure it the patronage of the government it is under. be assured it will meet all the protection which my office can give it.</a:t>
            </a:r>
            <a:endParaRPr lang="en-US" sz="3200" dirty="0">
              <a:solidFill>
                <a:srgbClr val="443322"/>
              </a:solidFill>
              <a:latin typeface="BigCaslonFB" panose="02000603080000020003" pitchFamily="2" charset="0"/>
            </a:endParaRPr>
          </a:p>
        </p:txBody>
      </p:sp>
      <p:sp>
        <p:nvSpPr>
          <p:cNvPr id="3" name="TextBox 2">
            <a:extLst>
              <a:ext uri="{FF2B5EF4-FFF2-40B4-BE49-F238E27FC236}">
                <a16:creationId xmlns:a16="http://schemas.microsoft.com/office/drawing/2014/main" id="{EF46CD92-9FD4-9B58-1EA0-AD4E831CF847}"/>
              </a:ext>
            </a:extLst>
          </p:cNvPr>
          <p:cNvSpPr txBox="1"/>
          <p:nvPr/>
        </p:nvSpPr>
        <p:spPr>
          <a:xfrm>
            <a:off x="1371600" y="457200"/>
            <a:ext cx="6019800" cy="830997"/>
          </a:xfrm>
          <a:prstGeom prst="rect">
            <a:avLst/>
          </a:prstGeom>
          <a:noFill/>
        </p:spPr>
        <p:txBody>
          <a:bodyPr wrap="square" rtlCol="0">
            <a:spAutoFit/>
          </a:bodyPr>
          <a:lstStyle/>
          <a:p>
            <a:r>
              <a:rPr lang="en-US" sz="4800" dirty="0">
                <a:latin typeface="BigCaslonFB Black" panose="02000703080000020004" pitchFamily="2" charset="0"/>
              </a:rPr>
              <a:t>Respectability Politics</a:t>
            </a:r>
          </a:p>
        </p:txBody>
      </p:sp>
    </p:spTree>
    <p:extLst>
      <p:ext uri="{BB962C8B-B14F-4D97-AF65-F5344CB8AC3E}">
        <p14:creationId xmlns:p14="http://schemas.microsoft.com/office/powerpoint/2010/main" val="3626022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751375-9187-83F8-1CBE-44435C0A87BF}"/>
              </a:ext>
            </a:extLst>
          </p:cNvPr>
          <p:cNvSpPr txBox="1"/>
          <p:nvPr/>
        </p:nvSpPr>
        <p:spPr>
          <a:xfrm>
            <a:off x="1524000" y="1447800"/>
            <a:ext cx="6598281" cy="1323439"/>
          </a:xfrm>
          <a:prstGeom prst="rect">
            <a:avLst/>
          </a:prstGeom>
          <a:noFill/>
        </p:spPr>
        <p:txBody>
          <a:bodyPr wrap="none" rtlCol="0">
            <a:spAutoFit/>
          </a:bodyPr>
          <a:lstStyle/>
          <a:p>
            <a:r>
              <a:rPr lang="en-US" sz="8000" dirty="0">
                <a:solidFill>
                  <a:srgbClr val="443322"/>
                </a:solidFill>
                <a:latin typeface="BigCaslonFB Black" panose="02000703080000020004" pitchFamily="2" charset="0"/>
              </a:rPr>
              <a:t>III. Outcomes.</a:t>
            </a:r>
          </a:p>
        </p:txBody>
      </p:sp>
    </p:spTree>
    <p:extLst>
      <p:ext uri="{BB962C8B-B14F-4D97-AF65-F5344CB8AC3E}">
        <p14:creationId xmlns:p14="http://schemas.microsoft.com/office/powerpoint/2010/main" val="4225505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AA26DB-18A9-6913-3C5D-405D63D5F7D2}"/>
              </a:ext>
            </a:extLst>
          </p:cNvPr>
          <p:cNvSpPr txBox="1"/>
          <p:nvPr/>
        </p:nvSpPr>
        <p:spPr>
          <a:xfrm>
            <a:off x="2484119" y="457200"/>
            <a:ext cx="5897881" cy="5262979"/>
          </a:xfrm>
          <a:prstGeom prst="rect">
            <a:avLst/>
          </a:prstGeom>
          <a:noFill/>
        </p:spPr>
        <p:txBody>
          <a:bodyPr wrap="square" rtlCol="0">
            <a:spAutoFit/>
          </a:bodyPr>
          <a:lstStyle/>
          <a:p>
            <a:r>
              <a:rPr lang="en-US" sz="4800" dirty="0">
                <a:solidFill>
                  <a:srgbClr val="443322"/>
                </a:solidFill>
                <a:latin typeface="BigCaslonFB" panose="02000603080000020003" pitchFamily="2" charset="0"/>
              </a:rPr>
              <a:t>The Louisiana State Legislature recognizes the Ursulines as members of a religious institute and affords them rights and privileges.</a:t>
            </a:r>
          </a:p>
        </p:txBody>
      </p:sp>
      <p:sp>
        <p:nvSpPr>
          <p:cNvPr id="8" name="Rectangle 9">
            <a:extLst>
              <a:ext uri="{FF2B5EF4-FFF2-40B4-BE49-F238E27FC236}">
                <a16:creationId xmlns:a16="http://schemas.microsoft.com/office/drawing/2014/main" id="{51E31B40-17EF-BCCF-E04E-2F8DAD8F6F1C}"/>
              </a:ext>
            </a:extLst>
          </p:cNvPr>
          <p:cNvSpPr>
            <a:spLocks noChangeArrowheads="1"/>
          </p:cNvSpPr>
          <p:nvPr/>
        </p:nvSpPr>
        <p:spPr bwMode="auto">
          <a:xfrm>
            <a:off x="497711" y="3148012"/>
            <a:ext cx="19159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443322"/>
                </a:solidFill>
                <a:effectLst/>
                <a:latin typeface="BigCaslonFB" panose="02000603080000020003" pitchFamily="2" charset="0"/>
              </a:rPr>
              <a:t>                    </a:t>
            </a:r>
          </a:p>
        </p:txBody>
      </p:sp>
      <p:sp>
        <p:nvSpPr>
          <p:cNvPr id="4" name="TextBox 3">
            <a:extLst>
              <a:ext uri="{FF2B5EF4-FFF2-40B4-BE49-F238E27FC236}">
                <a16:creationId xmlns:a16="http://schemas.microsoft.com/office/drawing/2014/main" id="{83EC221D-092D-CE92-901D-537F10BE541A}"/>
              </a:ext>
            </a:extLst>
          </p:cNvPr>
          <p:cNvSpPr txBox="1"/>
          <p:nvPr/>
        </p:nvSpPr>
        <p:spPr>
          <a:xfrm>
            <a:off x="1600200" y="1359932"/>
            <a:ext cx="45719"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B19E3D99-EB89-097E-25EE-6611EC34E72D}"/>
              </a:ext>
            </a:extLst>
          </p:cNvPr>
          <p:cNvSpPr txBox="1"/>
          <p:nvPr/>
        </p:nvSpPr>
        <p:spPr>
          <a:xfrm>
            <a:off x="762000" y="457200"/>
            <a:ext cx="1322798" cy="830997"/>
          </a:xfrm>
          <a:prstGeom prst="rect">
            <a:avLst/>
          </a:prstGeom>
          <a:noFill/>
        </p:spPr>
        <p:txBody>
          <a:bodyPr wrap="none" rtlCol="0">
            <a:spAutoFit/>
          </a:bodyPr>
          <a:lstStyle/>
          <a:p>
            <a:r>
              <a:rPr lang="en-US" sz="4800" dirty="0">
                <a:solidFill>
                  <a:srgbClr val="443322"/>
                </a:solidFill>
                <a:latin typeface="BigCaslonFB" panose="02000603080000020003" pitchFamily="2" charset="0"/>
              </a:rPr>
              <a:t>1818.</a:t>
            </a:r>
            <a:endParaRPr lang="en-US" sz="4800" dirty="0"/>
          </a:p>
        </p:txBody>
      </p:sp>
    </p:spTree>
    <p:extLst>
      <p:ext uri="{BB962C8B-B14F-4D97-AF65-F5344CB8AC3E}">
        <p14:creationId xmlns:p14="http://schemas.microsoft.com/office/powerpoint/2010/main" val="3442832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13FFFA-D801-389E-73CB-C7A9EE88F654}"/>
              </a:ext>
            </a:extLst>
          </p:cNvPr>
          <p:cNvSpPr txBox="1"/>
          <p:nvPr/>
        </p:nvSpPr>
        <p:spPr>
          <a:xfrm>
            <a:off x="609600" y="1219200"/>
            <a:ext cx="7924800" cy="3046988"/>
          </a:xfrm>
          <a:prstGeom prst="rect">
            <a:avLst/>
          </a:prstGeom>
          <a:noFill/>
        </p:spPr>
        <p:txBody>
          <a:bodyPr wrap="square" rtlCol="0">
            <a:spAutoFit/>
          </a:bodyPr>
          <a:lstStyle/>
          <a:p>
            <a:r>
              <a:rPr lang="en-US" sz="4800" b="0" i="0" dirty="0">
                <a:solidFill>
                  <a:srgbClr val="443322"/>
                </a:solidFill>
                <a:effectLst/>
                <a:latin typeface="BigCaslonFB" panose="02000603080000020003" pitchFamily="2" charset="0"/>
              </a:rPr>
              <a:t>December 6, 1865. </a:t>
            </a:r>
          </a:p>
          <a:p>
            <a:endParaRPr lang="en-US" sz="4800" dirty="0">
              <a:solidFill>
                <a:srgbClr val="443322"/>
              </a:solidFill>
              <a:latin typeface="BigCaslonFB" panose="02000603080000020003" pitchFamily="2" charset="0"/>
            </a:endParaRPr>
          </a:p>
          <a:p>
            <a:r>
              <a:rPr lang="en-US" sz="4800" b="0" i="0" dirty="0">
                <a:solidFill>
                  <a:srgbClr val="443322"/>
                </a:solidFill>
                <a:effectLst/>
                <a:latin typeface="BigCaslonFB" panose="02000603080000020003" pitchFamily="2" charset="0"/>
              </a:rPr>
              <a:t>The 13</a:t>
            </a:r>
            <a:r>
              <a:rPr lang="en-US" sz="4800" b="0" i="0" baseline="30000" dirty="0">
                <a:solidFill>
                  <a:srgbClr val="443322"/>
                </a:solidFill>
                <a:effectLst/>
                <a:latin typeface="BigCaslonFB" panose="02000603080000020003" pitchFamily="2" charset="0"/>
              </a:rPr>
              <a:t>th</a:t>
            </a:r>
            <a:r>
              <a:rPr lang="en-US" sz="4800" b="0" i="0" dirty="0">
                <a:solidFill>
                  <a:srgbClr val="443322"/>
                </a:solidFill>
                <a:effectLst/>
                <a:latin typeface="BigCaslonFB" panose="02000603080000020003" pitchFamily="2" charset="0"/>
              </a:rPr>
              <a:t> Amendment is ratified, freeing the Ursuline</a:t>
            </a:r>
            <a:r>
              <a:rPr lang="en-US" sz="4800" dirty="0">
                <a:solidFill>
                  <a:srgbClr val="443322"/>
                </a:solidFill>
                <a:latin typeface="BigCaslonFB" panose="02000603080000020003" pitchFamily="2" charset="0"/>
              </a:rPr>
              <a:t>s’ slaves.</a:t>
            </a:r>
          </a:p>
        </p:txBody>
      </p:sp>
    </p:spTree>
    <p:extLst>
      <p:ext uri="{BB962C8B-B14F-4D97-AF65-F5344CB8AC3E}">
        <p14:creationId xmlns:p14="http://schemas.microsoft.com/office/powerpoint/2010/main" val="1921471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30831-751A-704C-63D0-6FAE765426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14432"/>
            <a:ext cx="9144000" cy="3629136"/>
          </a:xfrm>
          <a:prstGeom prst="rect">
            <a:avLst/>
          </a:prstGeom>
        </p:spPr>
      </p:pic>
    </p:spTree>
    <p:extLst>
      <p:ext uri="{BB962C8B-B14F-4D97-AF65-F5344CB8AC3E}">
        <p14:creationId xmlns:p14="http://schemas.microsoft.com/office/powerpoint/2010/main" val="1275085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2--ending--l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 y="5943600"/>
            <a:ext cx="381000" cy="381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4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277615" cy="6958212"/>
          </a:xfrm>
        </p:spPr>
      </p:pic>
      <p:sp>
        <p:nvSpPr>
          <p:cNvPr id="3076" name="Text Box 4"/>
          <p:cNvSpPr txBox="1">
            <a:spLocks noChangeArrowheads="1"/>
          </p:cNvSpPr>
          <p:nvPr/>
        </p:nvSpPr>
        <p:spPr bwMode="auto">
          <a:xfrm>
            <a:off x="0" y="0"/>
            <a:ext cx="9277615" cy="1277273"/>
          </a:xfrm>
          <a:prstGeom prst="rect">
            <a:avLst/>
          </a:prstGeom>
          <a:solidFill>
            <a:srgbClr val="AE744C"/>
          </a:solidFill>
          <a:ln>
            <a:noFill/>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500" dirty="0">
                <a:solidFill>
                  <a:schemeClr val="bg1"/>
                </a:solidFill>
                <a:latin typeface="Caslon540 BT" pitchFamily="18" charset="0"/>
              </a:rPr>
              <a:t>“The Ursuline Correspondence.”</a:t>
            </a:r>
          </a:p>
          <a:p>
            <a:pPr algn="ctr" eaLnBrk="1" hangingPunct="1">
              <a:spcBef>
                <a:spcPct val="0"/>
              </a:spcBef>
              <a:buFontTx/>
              <a:buNone/>
            </a:pPr>
            <a:r>
              <a:rPr lang="en-US" altLang="en-US" dirty="0">
                <a:solidFill>
                  <a:schemeClr val="bg1"/>
                </a:solidFill>
                <a:latin typeface="Caslon540 BT" pitchFamily="18" charset="0"/>
              </a:rPr>
              <a:t>Bruce R. Magee &amp; Stephen Payne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FEFBAB-BDC4-3972-FE52-1DCD67A263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 y="0"/>
            <a:ext cx="5810524" cy="6858000"/>
          </a:xfrm>
          <a:prstGeom prst="rect">
            <a:avLst/>
          </a:prstGeom>
        </p:spPr>
      </p:pic>
      <p:sp>
        <p:nvSpPr>
          <p:cNvPr id="2" name="TextBox 1">
            <a:extLst>
              <a:ext uri="{FF2B5EF4-FFF2-40B4-BE49-F238E27FC236}">
                <a16:creationId xmlns:a16="http://schemas.microsoft.com/office/drawing/2014/main" id="{AEF2F8C9-CB0F-79E3-CD26-75BB318A7084}"/>
              </a:ext>
            </a:extLst>
          </p:cNvPr>
          <p:cNvSpPr txBox="1"/>
          <p:nvPr/>
        </p:nvSpPr>
        <p:spPr>
          <a:xfrm>
            <a:off x="6518678" y="0"/>
            <a:ext cx="2029723" cy="2185214"/>
          </a:xfrm>
          <a:prstGeom prst="rect">
            <a:avLst/>
          </a:prstGeom>
          <a:noFill/>
        </p:spPr>
        <p:txBody>
          <a:bodyPr wrap="none" rtlCol="0">
            <a:spAutoFit/>
          </a:bodyPr>
          <a:lstStyle/>
          <a:p>
            <a:pPr algn="ctr"/>
            <a:r>
              <a:rPr lang="en-US" sz="3600" dirty="0">
                <a:solidFill>
                  <a:srgbClr val="443322"/>
                </a:solidFill>
                <a:latin typeface="BigCaslonFB" panose="02000603080000020003" pitchFamily="2" charset="0"/>
              </a:rPr>
              <a:t>1.</a:t>
            </a:r>
          </a:p>
          <a:p>
            <a:pPr algn="ctr"/>
            <a:r>
              <a:rPr lang="en-US" sz="3600" dirty="0">
                <a:solidFill>
                  <a:srgbClr val="443322"/>
                </a:solidFill>
                <a:latin typeface="BigCaslonFB" panose="02000603080000020003" pitchFamily="2" charset="0"/>
              </a:rPr>
              <a:t>Ursuline </a:t>
            </a:r>
            <a:br>
              <a:rPr lang="en-US" sz="3600" dirty="0">
                <a:solidFill>
                  <a:srgbClr val="443322"/>
                </a:solidFill>
                <a:latin typeface="BigCaslonFB" panose="02000603080000020003" pitchFamily="2" charset="0"/>
              </a:rPr>
            </a:br>
            <a:r>
              <a:rPr lang="en-US" sz="3600" dirty="0">
                <a:solidFill>
                  <a:srgbClr val="443322"/>
                </a:solidFill>
                <a:latin typeface="BigCaslonFB" panose="02000603080000020003" pitchFamily="2" charset="0"/>
              </a:rPr>
              <a:t>Petition</a:t>
            </a:r>
          </a:p>
          <a:p>
            <a:pPr algn="ctr"/>
            <a:r>
              <a:rPr lang="en-US" sz="2800" dirty="0">
                <a:solidFill>
                  <a:srgbClr val="443322"/>
                </a:solidFill>
                <a:latin typeface="BigCaslonFB" panose="02000603080000020003" pitchFamily="2" charset="0"/>
              </a:rPr>
              <a:t>June 13, 1804</a:t>
            </a:r>
          </a:p>
        </p:txBody>
      </p:sp>
    </p:spTree>
    <p:extLst>
      <p:ext uri="{BB962C8B-B14F-4D97-AF65-F5344CB8AC3E}">
        <p14:creationId xmlns:p14="http://schemas.microsoft.com/office/powerpoint/2010/main" val="2835643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09B97A-6E0B-2F8A-3814-20E763398C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0"/>
            <a:ext cx="5017837" cy="6858000"/>
          </a:xfrm>
          <a:prstGeom prst="rect">
            <a:avLst/>
          </a:prstGeom>
        </p:spPr>
      </p:pic>
      <p:sp>
        <p:nvSpPr>
          <p:cNvPr id="5" name="TextBox 4">
            <a:extLst>
              <a:ext uri="{FF2B5EF4-FFF2-40B4-BE49-F238E27FC236}">
                <a16:creationId xmlns:a16="http://schemas.microsoft.com/office/drawing/2014/main" id="{0F9365D1-CB1F-450A-4DC1-B497F09B2DA5}"/>
              </a:ext>
            </a:extLst>
          </p:cNvPr>
          <p:cNvSpPr txBox="1"/>
          <p:nvPr/>
        </p:nvSpPr>
        <p:spPr>
          <a:xfrm>
            <a:off x="479527" y="0"/>
            <a:ext cx="3340979" cy="2185214"/>
          </a:xfrm>
          <a:prstGeom prst="rect">
            <a:avLst/>
          </a:prstGeom>
          <a:noFill/>
        </p:spPr>
        <p:txBody>
          <a:bodyPr wrap="none" rtlCol="0">
            <a:spAutoFit/>
          </a:bodyPr>
          <a:lstStyle/>
          <a:p>
            <a:pPr algn="ctr"/>
            <a:r>
              <a:rPr lang="en-US" sz="3600" dirty="0">
                <a:solidFill>
                  <a:srgbClr val="443322"/>
                </a:solidFill>
                <a:latin typeface="BigCaslonFB" panose="02000603080000020003" pitchFamily="2" charset="0"/>
              </a:rPr>
              <a:t>2.</a:t>
            </a:r>
          </a:p>
          <a:p>
            <a:pPr algn="ctr"/>
            <a:r>
              <a:rPr lang="en-US" sz="3600" dirty="0">
                <a:solidFill>
                  <a:srgbClr val="443322"/>
                </a:solidFill>
                <a:latin typeface="BigCaslonFB" panose="02000603080000020003" pitchFamily="2" charset="0"/>
              </a:rPr>
              <a:t>Gov. Claiborne’s</a:t>
            </a:r>
          </a:p>
          <a:p>
            <a:pPr algn="ctr"/>
            <a:r>
              <a:rPr lang="en-US" sz="3600" dirty="0">
                <a:solidFill>
                  <a:srgbClr val="443322"/>
                </a:solidFill>
                <a:latin typeface="BigCaslonFB" panose="02000603080000020003" pitchFamily="2" charset="0"/>
              </a:rPr>
              <a:t>Cover Letter</a:t>
            </a:r>
          </a:p>
          <a:p>
            <a:pPr algn="ctr"/>
            <a:r>
              <a:rPr lang="en-US" sz="2800" dirty="0">
                <a:solidFill>
                  <a:srgbClr val="443322"/>
                </a:solidFill>
                <a:latin typeface="BigCaslonFB" panose="02000603080000020003" pitchFamily="2" charset="0"/>
              </a:rPr>
              <a:t>June 15, 1804</a:t>
            </a:r>
          </a:p>
        </p:txBody>
      </p:sp>
    </p:spTree>
    <p:extLst>
      <p:ext uri="{BB962C8B-B14F-4D97-AF65-F5344CB8AC3E}">
        <p14:creationId xmlns:p14="http://schemas.microsoft.com/office/powerpoint/2010/main" val="1158825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5738D-ADF5-5C31-A972-B715AEB75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 y="-14347"/>
            <a:ext cx="5474970" cy="6872347"/>
          </a:xfrm>
          <a:prstGeom prst="rect">
            <a:avLst/>
          </a:prstGeom>
        </p:spPr>
      </p:pic>
      <p:sp>
        <p:nvSpPr>
          <p:cNvPr id="4" name="TextBox 3">
            <a:extLst>
              <a:ext uri="{FF2B5EF4-FFF2-40B4-BE49-F238E27FC236}">
                <a16:creationId xmlns:a16="http://schemas.microsoft.com/office/drawing/2014/main" id="{49006898-5358-B865-F45C-7E12B5238A4F}"/>
              </a:ext>
            </a:extLst>
          </p:cNvPr>
          <p:cNvSpPr txBox="1"/>
          <p:nvPr/>
        </p:nvSpPr>
        <p:spPr>
          <a:xfrm>
            <a:off x="5855691" y="0"/>
            <a:ext cx="3130985" cy="2185214"/>
          </a:xfrm>
          <a:prstGeom prst="rect">
            <a:avLst/>
          </a:prstGeom>
          <a:noFill/>
        </p:spPr>
        <p:txBody>
          <a:bodyPr wrap="none" rtlCol="0">
            <a:spAutoFit/>
          </a:bodyPr>
          <a:lstStyle/>
          <a:p>
            <a:pPr algn="ctr"/>
            <a:r>
              <a:rPr lang="en-US" sz="3600" dirty="0">
                <a:solidFill>
                  <a:srgbClr val="443322"/>
                </a:solidFill>
                <a:latin typeface="BigCaslonFB" panose="02000603080000020003" pitchFamily="2" charset="0"/>
              </a:rPr>
              <a:t>3.</a:t>
            </a:r>
          </a:p>
          <a:p>
            <a:pPr algn="ctr"/>
            <a:r>
              <a:rPr lang="en-US" sz="3600" dirty="0">
                <a:solidFill>
                  <a:srgbClr val="443322"/>
                </a:solidFill>
                <a:latin typeface="BigCaslonFB" panose="02000603080000020003" pitchFamily="2" charset="0"/>
              </a:rPr>
              <a:t>Pres. Jefferson’s</a:t>
            </a:r>
          </a:p>
          <a:p>
            <a:pPr algn="ctr"/>
            <a:r>
              <a:rPr lang="en-US" sz="3600" dirty="0">
                <a:solidFill>
                  <a:srgbClr val="443322"/>
                </a:solidFill>
                <a:latin typeface="BigCaslonFB" panose="02000603080000020003" pitchFamily="2" charset="0"/>
              </a:rPr>
              <a:t>Reply</a:t>
            </a:r>
            <a:br>
              <a:rPr lang="en-US" sz="3600" dirty="0">
                <a:solidFill>
                  <a:srgbClr val="443322"/>
                </a:solidFill>
                <a:latin typeface="BigCaslonFB" panose="02000603080000020003" pitchFamily="2" charset="0"/>
              </a:rPr>
            </a:br>
            <a:r>
              <a:rPr lang="en-US" sz="2800" dirty="0">
                <a:solidFill>
                  <a:srgbClr val="443322"/>
                </a:solidFill>
                <a:latin typeface="BigCaslonFB" panose="02000603080000020003" pitchFamily="2" charset="0"/>
              </a:rPr>
              <a:t>13 or 15 July, 1804</a:t>
            </a:r>
            <a:endParaRPr lang="en-US" sz="3600" dirty="0">
              <a:solidFill>
                <a:srgbClr val="443322"/>
              </a:solidFill>
              <a:latin typeface="BigCaslonFB" panose="02000603080000020003" pitchFamily="2" charset="0"/>
            </a:endParaRPr>
          </a:p>
        </p:txBody>
      </p:sp>
    </p:spTree>
    <p:extLst>
      <p:ext uri="{BB962C8B-B14F-4D97-AF65-F5344CB8AC3E}">
        <p14:creationId xmlns:p14="http://schemas.microsoft.com/office/powerpoint/2010/main" val="2318715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787F74-3F44-719A-C952-9D9F25B9A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Tree>
    <p:extLst>
      <p:ext uri="{BB962C8B-B14F-4D97-AF65-F5344CB8AC3E}">
        <p14:creationId xmlns:p14="http://schemas.microsoft.com/office/powerpoint/2010/main" val="1473984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61E05-5886-FFA9-178E-2BD301F197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title="Web Viewer">
                <a:extLst>
                  <a:ext uri="{FF2B5EF4-FFF2-40B4-BE49-F238E27FC236}">
                    <a16:creationId xmlns:a16="http://schemas.microsoft.com/office/drawing/2014/main" id="{FA20E8C3-3A5B-100F-1B27-97C705E76B24}"/>
                  </a:ext>
                </a:extLst>
              </p:cNvPr>
              <p:cNvGraphicFramePr>
                <a:graphicFrameLocks noGrp="1"/>
              </p:cNvGraphicFramePr>
              <p:nvPr>
                <p:extLst>
                  <p:ext uri="{D42A27DB-BD31-4B8C-83A1-F6EECF244321}">
                    <p14:modId xmlns:p14="http://schemas.microsoft.com/office/powerpoint/2010/main" val="525946076"/>
                  </p:ext>
                </p:extLst>
              </p:nvPr>
            </p:nvGraphicFramePr>
            <p:xfrm>
              <a:off x="-1524000" y="0"/>
              <a:ext cx="121158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5" name="Add-in 4" title="Web Viewer">
                <a:extLst>
                  <a:ext uri="{FF2B5EF4-FFF2-40B4-BE49-F238E27FC236}">
                    <a16:creationId xmlns:a16="http://schemas.microsoft.com/office/drawing/2014/main" id="{FA20E8C3-3A5B-100F-1B27-97C705E76B24}"/>
                  </a:ext>
                </a:extLst>
              </p:cNvPr>
              <p:cNvPicPr>
                <a:picLocks noGrp="1" noRot="1" noChangeAspect="1" noMove="1" noResize="1" noEditPoints="1" noAdjustHandles="1" noChangeArrowheads="1" noChangeShapeType="1"/>
              </p:cNvPicPr>
              <p:nvPr/>
            </p:nvPicPr>
            <p:blipFill>
              <a:blip r:embed="rId4"/>
              <a:stretch>
                <a:fillRect/>
              </a:stretch>
            </p:blipFill>
            <p:spPr>
              <a:xfrm>
                <a:off x="-1524000" y="0"/>
                <a:ext cx="12115800" cy="6858000"/>
              </a:xfrm>
              <a:prstGeom prst="rect">
                <a:avLst/>
              </a:prstGeom>
            </p:spPr>
          </p:pic>
        </mc:Fallback>
      </mc:AlternateContent>
    </p:spTree>
    <p:extLst>
      <p:ext uri="{BB962C8B-B14F-4D97-AF65-F5344CB8AC3E}">
        <p14:creationId xmlns:p14="http://schemas.microsoft.com/office/powerpoint/2010/main" val="3526450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9CA875-EACB-4D76-524F-350E271FB8E1}"/>
              </a:ext>
            </a:extLst>
          </p:cNvPr>
          <p:cNvSpPr txBox="1"/>
          <p:nvPr/>
        </p:nvSpPr>
        <p:spPr>
          <a:xfrm>
            <a:off x="2148515" y="1447800"/>
            <a:ext cx="5319085" cy="1323439"/>
          </a:xfrm>
          <a:prstGeom prst="rect">
            <a:avLst/>
          </a:prstGeom>
          <a:noFill/>
        </p:spPr>
        <p:txBody>
          <a:bodyPr wrap="none" rtlCol="0">
            <a:spAutoFit/>
          </a:bodyPr>
          <a:lstStyle/>
          <a:p>
            <a:r>
              <a:rPr lang="en-US" sz="8000" dirty="0">
                <a:solidFill>
                  <a:srgbClr val="443322"/>
                </a:solidFill>
                <a:latin typeface="BigCaslonFB Black" panose="02000703080000020004" pitchFamily="2" charset="0"/>
              </a:rPr>
              <a:t>I. Occasion.</a:t>
            </a:r>
          </a:p>
        </p:txBody>
      </p:sp>
    </p:spTree>
    <p:extLst>
      <p:ext uri="{BB962C8B-B14F-4D97-AF65-F5344CB8AC3E}">
        <p14:creationId xmlns:p14="http://schemas.microsoft.com/office/powerpoint/2010/main" val="709538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2.png"/></Relationships>
</file>

<file path=ppt/webextensions/webextension1.xml><?xml version="1.0" encoding="utf-8"?>
<we:webextension xmlns:we="http://schemas.microsoft.com/office/webextensions/webextension/2010/11" id="{BE5BA023-9521-4F9F-BFDD-BAB75786C3AD}">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louisiana-anthology.org/texts/jefferson/jefferson--letter_to_ursulines.html&quot;,&quot;values&quot;:{},&quot;data&quot;:{&quot;uri&quot;:&quot;louisiana-anthology.org/texts/jefferson/jefferson--letter_to_ursulines.html&quot;},&quot;secure&quot;:false}],&quot;name&quot;:&quot;louisiana-anthology.org/texts/jefferson/jefferson--letter_to_ursulines.html&quot;,&quot;timeline&quot;:null,&quot;analytics&quot;:null},&quot;hostVersion&quot;:{&quot;major&quot;:0,&quot;minor&quot;:1}}"/>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
  <TotalTime>18171</TotalTime>
  <Words>707</Words>
  <Application>Microsoft Office PowerPoint</Application>
  <PresentationFormat>On-screen Show (4:3)</PresentationFormat>
  <Paragraphs>53</Paragraphs>
  <Slides>26</Slides>
  <Notes>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Adobe Caslon Pro</vt:lpstr>
      <vt:lpstr>Arial</vt:lpstr>
      <vt:lpstr>BigCaslonFB</vt:lpstr>
      <vt:lpstr>BigCaslonFB Black</vt:lpstr>
      <vt:lpstr>Calibri</vt:lpstr>
      <vt:lpstr>Caslon540 BT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Bruce R. Magee</dc:creator>
  <cp:lastModifiedBy>Bruce Magee</cp:lastModifiedBy>
  <cp:revision>204</cp:revision>
  <cp:lastPrinted>2016-10-04T03:27:29Z</cp:lastPrinted>
  <dcterms:created xsi:type="dcterms:W3CDTF">2013-07-24T07:08:44Z</dcterms:created>
  <dcterms:modified xsi:type="dcterms:W3CDTF">2023-03-14T04:54:41Z</dcterms:modified>
</cp:coreProperties>
</file>