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2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B5F0-BDC3-4426-B6D7-79F1969E5A1A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5861-21A2-4FE9-AA09-A05CF0AA3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162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B5F0-BDC3-4426-B6D7-79F1969E5A1A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5861-21A2-4FE9-AA09-A05CF0AA3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204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B5F0-BDC3-4426-B6D7-79F1969E5A1A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5861-21A2-4FE9-AA09-A05CF0AA3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663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B5F0-BDC3-4426-B6D7-79F1969E5A1A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5861-21A2-4FE9-AA09-A05CF0AA3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04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B5F0-BDC3-4426-B6D7-79F1969E5A1A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5861-21A2-4FE9-AA09-A05CF0AA3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097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B5F0-BDC3-4426-B6D7-79F1969E5A1A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5861-21A2-4FE9-AA09-A05CF0AA3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49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B5F0-BDC3-4426-B6D7-79F1969E5A1A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5861-21A2-4FE9-AA09-A05CF0AA3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406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B5F0-BDC3-4426-B6D7-79F1969E5A1A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5861-21A2-4FE9-AA09-A05CF0AA3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895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B5F0-BDC3-4426-B6D7-79F1969E5A1A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5861-21A2-4FE9-AA09-A05CF0AA3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256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B5F0-BDC3-4426-B6D7-79F1969E5A1A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5861-21A2-4FE9-AA09-A05CF0AA3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331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B5F0-BDC3-4426-B6D7-79F1969E5A1A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B5861-21A2-4FE9-AA09-A05CF0AA3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813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0B5F0-BDC3-4426-B6D7-79F1969E5A1A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B5861-21A2-4FE9-AA09-A05CF0AA3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135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47800" y="990600"/>
            <a:ext cx="40597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History                        Tragedy / Mythology</a:t>
            </a:r>
          </a:p>
          <a:p>
            <a:endParaRPr lang="en-US" dirty="0" smtClean="0"/>
          </a:p>
          <a:p>
            <a:r>
              <a:rPr lang="en-US" dirty="0" smtClean="0"/>
              <a:t>Accidents </a:t>
            </a:r>
          </a:p>
          <a:p>
            <a:r>
              <a:rPr lang="en-US" dirty="0" smtClean="0"/>
              <a:t>Particulars                   universal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114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9684" y="1346775"/>
            <a:ext cx="2247731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Greek" panose="00000400000000000000" pitchFamily="2" charset="0"/>
              </a:rPr>
              <a:t>m </a:t>
            </a:r>
            <a:r>
              <a:rPr lang="en-US" sz="3200" dirty="0" err="1" smtClean="0">
                <a:latin typeface="Greek" panose="00000400000000000000" pitchFamily="2" charset="0"/>
              </a:rPr>
              <a:t>i</a:t>
            </a:r>
            <a:r>
              <a:rPr lang="en-US" sz="3200" dirty="0" smtClean="0">
                <a:latin typeface="Greek" panose="00000400000000000000" pitchFamily="2" charset="0"/>
              </a:rPr>
              <a:t> m h s </a:t>
            </a:r>
            <a:r>
              <a:rPr lang="en-US" sz="3200" dirty="0" err="1" smtClean="0">
                <a:latin typeface="Greek" panose="00000400000000000000" pitchFamily="2" charset="0"/>
              </a:rPr>
              <a:t>i</a:t>
            </a:r>
            <a:r>
              <a:rPr lang="en-US" sz="3200" dirty="0" smtClean="0">
                <a:latin typeface="Greek" panose="00000400000000000000" pitchFamily="2" charset="0"/>
              </a:rPr>
              <a:t> j</a:t>
            </a:r>
          </a:p>
          <a:p>
            <a:r>
              <a:rPr lang="en-US" sz="3200" dirty="0" err="1" smtClean="0">
                <a:latin typeface="Greek" panose="00000400000000000000" pitchFamily="2" charset="0"/>
              </a:rPr>
              <a:t>Teloj</a:t>
            </a:r>
            <a:endParaRPr lang="en-US" sz="3200" dirty="0" smtClean="0">
              <a:latin typeface="Greek" panose="00000400000000000000" pitchFamily="2" charset="0"/>
            </a:endParaRPr>
          </a:p>
          <a:p>
            <a:endParaRPr lang="en-US" sz="3200" dirty="0" smtClean="0">
              <a:latin typeface="Greek" panose="00000400000000000000" pitchFamily="2" charset="0"/>
            </a:endParaRPr>
          </a:p>
          <a:p>
            <a:r>
              <a:rPr lang="en-US" sz="3200" dirty="0" smtClean="0">
                <a:latin typeface="Greek" panose="00000400000000000000" pitchFamily="2" charset="0"/>
              </a:rPr>
              <a:t>‘</a:t>
            </a:r>
            <a:r>
              <a:rPr lang="en-US" sz="3200" dirty="0" err="1" smtClean="0">
                <a:latin typeface="Greek" panose="00000400000000000000" pitchFamily="2" charset="0"/>
              </a:rPr>
              <a:t>amartia</a:t>
            </a:r>
            <a:endParaRPr lang="en-US" sz="3200" dirty="0" smtClean="0">
              <a:latin typeface="Greek" panose="00000400000000000000" pitchFamily="2" charset="0"/>
            </a:endParaRPr>
          </a:p>
          <a:p>
            <a:endParaRPr lang="en-US" sz="3200" dirty="0">
              <a:latin typeface="Greek" panose="00000400000000000000" pitchFamily="2" charset="0"/>
            </a:endParaRPr>
          </a:p>
          <a:p>
            <a:r>
              <a:rPr lang="en-US" sz="3200" dirty="0" err="1" smtClean="0">
                <a:latin typeface="Greek" panose="00000400000000000000" pitchFamily="2" charset="0"/>
              </a:rPr>
              <a:t>Kaqarsij</a:t>
            </a:r>
            <a:endParaRPr lang="en-US" sz="3200" dirty="0" smtClean="0">
              <a:latin typeface="Greek" panose="00000400000000000000" pitchFamily="2" charset="0"/>
            </a:endParaRPr>
          </a:p>
          <a:p>
            <a:endParaRPr lang="en-US" sz="3200" dirty="0">
              <a:latin typeface="Greek" panose="000004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14730" y="914400"/>
            <a:ext cx="4031681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Aristotle poetics</a:t>
            </a:r>
          </a:p>
          <a:p>
            <a:r>
              <a:rPr lang="en-US" sz="3200" i="1" dirty="0" smtClean="0"/>
              <a:t>Mimesis</a:t>
            </a:r>
          </a:p>
          <a:p>
            <a:r>
              <a:rPr lang="en-US" sz="3200" i="1" u="sng" dirty="0" smtClean="0"/>
              <a:t>Telos</a:t>
            </a:r>
            <a:r>
              <a:rPr lang="en-US" sz="3200" dirty="0" smtClean="0"/>
              <a:t>    end, goal</a:t>
            </a:r>
          </a:p>
          <a:p>
            <a:r>
              <a:rPr lang="en-US" sz="3200" dirty="0" smtClean="0"/>
              <a:t>Teleological</a:t>
            </a:r>
          </a:p>
          <a:p>
            <a:r>
              <a:rPr lang="en-US" sz="3200" i="1" dirty="0" smtClean="0"/>
              <a:t>Hamartia</a:t>
            </a:r>
            <a:r>
              <a:rPr lang="en-US" sz="3200" dirty="0" smtClean="0"/>
              <a:t> missing the </a:t>
            </a:r>
            <a:br>
              <a:rPr lang="en-US" sz="3200" dirty="0" smtClean="0"/>
            </a:br>
            <a:r>
              <a:rPr lang="en-US" sz="3200" dirty="0" smtClean="0"/>
              <a:t>    target. SIN</a:t>
            </a:r>
          </a:p>
          <a:p>
            <a:r>
              <a:rPr lang="en-US" sz="3200" i="1" dirty="0" err="1" smtClean="0"/>
              <a:t>Katharsis</a:t>
            </a:r>
            <a:r>
              <a:rPr lang="en-US" sz="3200" i="1" dirty="0" smtClean="0"/>
              <a:t>. </a:t>
            </a:r>
            <a:r>
              <a:rPr lang="en-US" sz="3200" dirty="0" smtClean="0"/>
              <a:t>Catharsis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Purging, purification   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7033178" y="5304463"/>
            <a:ext cx="20858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reek" panose="00000400000000000000" pitchFamily="2" charset="0"/>
              </a:rPr>
              <a:t>   </a:t>
            </a:r>
            <a:r>
              <a:rPr lang="en-US" sz="3200" dirty="0" err="1" smtClean="0">
                <a:latin typeface="Greek" panose="00000400000000000000" pitchFamily="2" charset="0"/>
              </a:rPr>
              <a:t>kaqarsij</a:t>
            </a:r>
            <a:endParaRPr lang="en-US" sz="3200" dirty="0" smtClean="0">
              <a:latin typeface="Greek" panose="00000400000000000000" pitchFamily="2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6587840" y="5475693"/>
            <a:ext cx="60960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860701" y="5058242"/>
            <a:ext cx="172713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Fear and </a:t>
            </a:r>
          </a:p>
          <a:p>
            <a:r>
              <a:rPr lang="en-US" sz="3200" dirty="0" smtClean="0"/>
              <a:t>pity</a:t>
            </a:r>
            <a:endParaRPr lang="en-US" sz="3200" dirty="0"/>
          </a:p>
        </p:txBody>
      </p:sp>
      <p:sp>
        <p:nvSpPr>
          <p:cNvPr id="9" name="Right Arrow 8"/>
          <p:cNvSpPr/>
          <p:nvPr/>
        </p:nvSpPr>
        <p:spPr>
          <a:xfrm>
            <a:off x="4267200" y="5472684"/>
            <a:ext cx="60960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599482" y="5304463"/>
            <a:ext cx="251062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latin typeface="Greek" panose="00000400000000000000" pitchFamily="2" charset="0"/>
              </a:rPr>
              <a:t>Katastrofh</a:t>
            </a:r>
            <a:endParaRPr lang="en-US" sz="3200" dirty="0" smtClean="0">
              <a:latin typeface="Greek" panose="00000400000000000000" pitchFamily="2" charset="0"/>
            </a:endParaRPr>
          </a:p>
          <a:p>
            <a:r>
              <a:rPr lang="en-US" sz="3200" dirty="0" smtClean="0"/>
              <a:t>Kata strophe</a:t>
            </a:r>
          </a:p>
          <a:p>
            <a:r>
              <a:rPr lang="en-US" sz="3200" dirty="0" smtClean="0"/>
              <a:t>catastrophe</a:t>
            </a:r>
            <a:endParaRPr lang="en-US" sz="3200" dirty="0"/>
          </a:p>
        </p:txBody>
      </p:sp>
      <p:sp>
        <p:nvSpPr>
          <p:cNvPr id="11" name="Right Arrow 10"/>
          <p:cNvSpPr/>
          <p:nvPr/>
        </p:nvSpPr>
        <p:spPr>
          <a:xfrm>
            <a:off x="990600" y="5638800"/>
            <a:ext cx="60960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045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10400" y="990600"/>
            <a:ext cx="209563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latin typeface="Greek" panose="00000400000000000000" pitchFamily="2" charset="0"/>
              </a:rPr>
              <a:t>Agwn</a:t>
            </a:r>
            <a:endParaRPr lang="en-US" sz="3200" dirty="0" smtClean="0">
              <a:latin typeface="Greek" panose="00000400000000000000" pitchFamily="2" charset="0"/>
            </a:endParaRPr>
          </a:p>
          <a:p>
            <a:r>
              <a:rPr lang="en-US" sz="3200" dirty="0" err="1" smtClean="0"/>
              <a:t>Agon</a:t>
            </a:r>
            <a:endParaRPr lang="en-US" sz="3200" dirty="0" smtClean="0"/>
          </a:p>
          <a:p>
            <a:endParaRPr lang="en-US" sz="3200" dirty="0"/>
          </a:p>
          <a:p>
            <a:r>
              <a:rPr lang="en-US" sz="3200" dirty="0" smtClean="0"/>
              <a:t>Protagonist</a:t>
            </a:r>
          </a:p>
          <a:p>
            <a:r>
              <a:rPr lang="en-US" sz="3200" dirty="0" smtClean="0"/>
              <a:t>Antagonist</a:t>
            </a:r>
            <a:endParaRPr lang="en-US" sz="3200" dirty="0"/>
          </a:p>
        </p:txBody>
      </p:sp>
      <p:sp>
        <p:nvSpPr>
          <p:cNvPr id="3" name="Right Arrow 2"/>
          <p:cNvSpPr/>
          <p:nvPr/>
        </p:nvSpPr>
        <p:spPr>
          <a:xfrm>
            <a:off x="8305800" y="1371600"/>
            <a:ext cx="60960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752600" y="1219200"/>
            <a:ext cx="2587568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Aristotlean</a:t>
            </a:r>
            <a:r>
              <a:rPr lang="en-US" sz="2400" dirty="0" smtClean="0"/>
              <a:t> Unities</a:t>
            </a:r>
          </a:p>
          <a:p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Time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Place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Action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r>
              <a:rPr lang="en-US" sz="2400" dirty="0" smtClean="0"/>
              <a:t>The Master</a:t>
            </a:r>
          </a:p>
          <a:p>
            <a:endParaRPr lang="en-US" sz="2400" dirty="0"/>
          </a:p>
          <a:p>
            <a:r>
              <a:rPr lang="en-US" sz="2400" dirty="0" smtClean="0"/>
              <a:t>Omnia </a:t>
            </a:r>
            <a:r>
              <a:rPr lang="en-US" sz="2400" dirty="0" err="1" smtClean="0"/>
              <a:t>vincit</a:t>
            </a:r>
            <a:r>
              <a:rPr lang="en-US" sz="2400" dirty="0" smtClean="0"/>
              <a:t> Amor</a:t>
            </a:r>
          </a:p>
          <a:p>
            <a:r>
              <a:rPr lang="en-US" sz="2400" dirty="0" err="1" smtClean="0">
                <a:latin typeface="Greek" panose="00000400000000000000" pitchFamily="2" charset="0"/>
              </a:rPr>
              <a:t>Nossoj</a:t>
            </a:r>
            <a:r>
              <a:rPr lang="en-US" sz="2400" dirty="0" smtClean="0">
                <a:latin typeface="Greek" panose="00000400000000000000" pitchFamily="2" charset="0"/>
              </a:rPr>
              <a:t>     </a:t>
            </a:r>
            <a:r>
              <a:rPr lang="en-US" sz="2400" dirty="0" smtClean="0"/>
              <a:t>Disease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1940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914400"/>
            <a:ext cx="17139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Greek" panose="00000400000000000000" pitchFamily="2" charset="0"/>
              </a:rPr>
              <a:t>‘</a:t>
            </a:r>
            <a:r>
              <a:rPr lang="en-US" sz="3200" dirty="0" err="1" smtClean="0">
                <a:latin typeface="Greek" panose="00000400000000000000" pitchFamily="2" charset="0"/>
              </a:rPr>
              <a:t>istoria</a:t>
            </a:r>
            <a:endParaRPr lang="en-US" sz="3200" dirty="0">
              <a:latin typeface="Greek" panose="000004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76799" y="938430"/>
            <a:ext cx="3716338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Historia</a:t>
            </a:r>
            <a:endParaRPr lang="en-US" sz="3200" dirty="0" smtClean="0"/>
          </a:p>
          <a:p>
            <a:r>
              <a:rPr lang="en-US" sz="3200" dirty="0" smtClean="0"/>
              <a:t>Historiography </a:t>
            </a:r>
          </a:p>
          <a:p>
            <a:r>
              <a:rPr lang="en-US" sz="3200" dirty="0" smtClean="0"/>
              <a:t>Theory of history</a:t>
            </a:r>
          </a:p>
          <a:p>
            <a:r>
              <a:rPr lang="en-US" sz="3200" dirty="0" smtClean="0"/>
              <a:t>Greek Enlightenment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2990594"/>
            <a:ext cx="628152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Bible.    		God</a:t>
            </a:r>
          </a:p>
          <a:p>
            <a:r>
              <a:rPr lang="en-US" sz="3200" dirty="0" smtClean="0"/>
              <a:t>Karl Marx. 		Economics</a:t>
            </a:r>
          </a:p>
          <a:p>
            <a:r>
              <a:rPr lang="en-US" sz="3200" dirty="0" smtClean="0"/>
              <a:t>Traditional		Great man theory</a:t>
            </a:r>
          </a:p>
          <a:p>
            <a:r>
              <a:rPr lang="en-US" sz="3200" dirty="0" smtClean="0"/>
              <a:t>Herodotus</a:t>
            </a:r>
            <a:r>
              <a:rPr lang="en-US" sz="3200" dirty="0"/>
              <a:t>	</a:t>
            </a:r>
            <a:r>
              <a:rPr lang="en-US" sz="3200" dirty="0" smtClean="0"/>
              <a:t>	War</a:t>
            </a:r>
          </a:p>
          <a:p>
            <a:r>
              <a:rPr lang="en-US" sz="3200" dirty="0"/>
              <a:t>	</a:t>
            </a:r>
            <a:r>
              <a:rPr lang="en-US" sz="3200" dirty="0" smtClean="0"/>
              <a:t>		Clash of civilizations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93158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20410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Greece 	    vs 		Persia</a:t>
            </a:r>
          </a:p>
          <a:p>
            <a:r>
              <a:rPr lang="en-US" sz="3600" dirty="0" smtClean="0"/>
              <a:t>Western Civilization   vs Eastern Civilization</a:t>
            </a:r>
          </a:p>
          <a:p>
            <a:r>
              <a:rPr lang="en-US" sz="3600" dirty="0" smtClean="0"/>
              <a:t>Free citizens	            vs		Subjects</a:t>
            </a:r>
          </a:p>
          <a:p>
            <a:r>
              <a:rPr lang="en-US" sz="3600" dirty="0" smtClean="0"/>
              <a:t>Democracy		vs		Monarchy</a:t>
            </a:r>
          </a:p>
          <a:p>
            <a:r>
              <a:rPr lang="en-US" sz="3600" dirty="0" smtClean="0"/>
              <a:t>Masculine		vs		Effeminate </a:t>
            </a:r>
          </a:p>
          <a:p>
            <a:r>
              <a:rPr lang="en-US" sz="3600" dirty="0" smtClean="0"/>
              <a:t>Greek			vs		Barbarian</a:t>
            </a:r>
          </a:p>
          <a:p>
            <a:endParaRPr lang="en-US" sz="3600" dirty="0" smtClean="0"/>
          </a:p>
          <a:p>
            <a:r>
              <a:rPr lang="en-US" sz="3600" dirty="0" smtClean="0"/>
              <a:t>Edward Said. </a:t>
            </a:r>
            <a:r>
              <a:rPr lang="en-US" sz="3600" i="1" dirty="0" smtClean="0"/>
              <a:t>Orientalism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3855985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66</Words>
  <Application>Microsoft Office PowerPoint</Application>
  <PresentationFormat>On-screen Show (4:3)</PresentationFormat>
  <Paragraphs>56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seneca_furens@yahoo.com</dc:creator>
  <cp:lastModifiedBy>seneca_furens@yahoo.com</cp:lastModifiedBy>
  <cp:revision>8</cp:revision>
  <dcterms:created xsi:type="dcterms:W3CDTF">2020-10-29T19:07:05Z</dcterms:created>
  <dcterms:modified xsi:type="dcterms:W3CDTF">2020-10-29T20:42:06Z</dcterms:modified>
</cp:coreProperties>
</file>